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authors.xml" ContentType="application/vnd.ms-powerpoint.authors+xml"/>
  <Override PartName="/ppt/diagrams/colors3.xml" ContentType="application/vnd.openxmlformats-officedocument.drawingml.diagramColors+xml"/>
  <Override PartName="/ppt/diagrams/colors2.xml" ContentType="application/vnd.openxmlformats-officedocument.drawingml.diagramColors+xml"/>
  <Override PartName="/ppt/diagrams/quickStyle2.xml" ContentType="application/vnd.openxmlformats-officedocument.drawingml.diagramStyle+xml"/>
  <Override PartName="/ppt/diagrams/drawing3.xml" ContentType="application/vnd.ms-office.drawingml.diagramDrawing+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 id="2147483748" r:id="rId2"/>
  </p:sldMasterIdLst>
  <p:notesMasterIdLst>
    <p:notesMasterId r:id="rId22"/>
  </p:notesMasterIdLst>
  <p:sldIdLst>
    <p:sldId id="940" r:id="rId3"/>
    <p:sldId id="960" r:id="rId4"/>
    <p:sldId id="961" r:id="rId5"/>
    <p:sldId id="949" r:id="rId6"/>
    <p:sldId id="950" r:id="rId7"/>
    <p:sldId id="951" r:id="rId8"/>
    <p:sldId id="952" r:id="rId9"/>
    <p:sldId id="958" r:id="rId10"/>
    <p:sldId id="943" r:id="rId11"/>
    <p:sldId id="939" r:id="rId12"/>
    <p:sldId id="959" r:id="rId13"/>
    <p:sldId id="459" r:id="rId14"/>
    <p:sldId id="948" r:id="rId15"/>
    <p:sldId id="944" r:id="rId16"/>
    <p:sldId id="947" r:id="rId17"/>
    <p:sldId id="953" r:id="rId18"/>
    <p:sldId id="946" r:id="rId19"/>
    <p:sldId id="945" r:id="rId20"/>
    <p:sldId id="957"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39BB0F-2FC0-B8AA-F629-E008282F07DD}" name="Huntington, Michaela J." initials="MH" userId="S::mjhuntington@nd.gov::dae9d7d0-36ec-4091-b6d1-39391c6a2c63" providerId="AD"/>
  <p188:author id="{B883431F-1300-D476-4C62-BEC0EB62E37B}" name="Aldinger, Marcy D." initials="AMD" userId="S::mdaldinger@nd.gov::c4b61bbe-4a48-4188-97e7-d39aec27d234" providerId="AD"/>
  <p188:author id="{8EBC0339-72F3-3911-EB6C-D9133FC0E2D2}" name="Miller, Aime N." initials="MAN" userId="S::aimemiller@nd.gov::c9d915bb-3669-49a8-b605-190d6bea5a1d" providerId="AD"/>
  <p188:author id="{0A62F33C-3766-A70C-F49D-893AD299A17D}" name="Piatz, Shawna L." initials="SP" userId="S::spiatz@nd.gov::08b0b8cb-025e-4a27-9cfb-2a0f0a842774" providerId="AD"/>
  <p188:author id="{41D4DA42-E76A-FB86-6A9E-58F103CC9592}" name="Hohbein, Derrick L." initials="HDL" userId="S::dhohbein@nd.gov::2de1708d-108c-4b4e-b609-d70ce0368073" providerId="AD"/>
  <p188:author id="{0FDF24C9-B309-35F5-4518-B7E4DDE5382F}" name="Fricke, Rebecca D." initials="RF" userId="S::rfricke@nd.gov::339337b8-842e-4caf-8ecc-80c2e739e2f1" providerId="AD"/>
  <p188:author id="{88391CDC-CCA6-30C2-C4F9-872DE00B4467}" name="Anderson, MaryJo V." initials="MA" userId="S::msteffes@nd.gov::ea94956a-7d20-47f1-a9bb-9a9206708d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C5A"/>
    <a:srgbClr val="56575D"/>
    <a:srgbClr val="747372"/>
    <a:srgbClr val="374D73"/>
    <a:srgbClr val="5D5C59"/>
    <a:srgbClr val="5B5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B426F-9B6C-4A85-AF8E-F223C6346746}" v="3" dt="2025-10-27T16:45:33.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88353" autoAdjust="0"/>
  </p:normalViewPr>
  <p:slideViewPr>
    <p:cSldViewPr snapToGrid="0">
      <p:cViewPr varScale="1">
        <p:scale>
          <a:sx n="107" d="100"/>
          <a:sy n="107" d="100"/>
        </p:scale>
        <p:origin x="126" y="3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BA5151-F54E-4AB8-94AF-A1C641BE2F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C2D77FB-6C8C-4F8A-928F-2C0E76E520EA}">
      <dgm:prSet/>
      <dgm:spPr/>
      <dgm:t>
        <a:bodyPr/>
        <a:lstStyle/>
        <a:p>
          <a:r>
            <a:rPr lang="en-US" dirty="0"/>
            <a:t>32-40 hours per week: Mandatory Participation</a:t>
          </a:r>
        </a:p>
      </dgm:t>
    </dgm:pt>
    <dgm:pt modelId="{FD95C3F0-9A68-436D-84F1-756022C0E3DB}" type="parTrans" cxnId="{48D101E5-E8BF-495C-B2A8-839EB09E8710}">
      <dgm:prSet/>
      <dgm:spPr/>
      <dgm:t>
        <a:bodyPr/>
        <a:lstStyle/>
        <a:p>
          <a:endParaRPr lang="en-US"/>
        </a:p>
      </dgm:t>
    </dgm:pt>
    <dgm:pt modelId="{D18ADC1B-26A5-4097-90E8-588A1B79A9FA}" type="sibTrans" cxnId="{48D101E5-E8BF-495C-B2A8-839EB09E8710}">
      <dgm:prSet/>
      <dgm:spPr/>
      <dgm:t>
        <a:bodyPr/>
        <a:lstStyle/>
        <a:p>
          <a:endParaRPr lang="en-US"/>
        </a:p>
      </dgm:t>
    </dgm:pt>
    <dgm:pt modelId="{45C68329-116D-4BF4-B18B-D6D972F13083}">
      <dgm:prSet/>
      <dgm:spPr/>
      <dgm:t>
        <a:bodyPr/>
        <a:lstStyle/>
        <a:p>
          <a:r>
            <a:rPr lang="en-US"/>
            <a:t>working </a:t>
          </a:r>
          <a:r>
            <a:rPr lang="en-US" u="sng"/>
            <a:t>32 hours per week </a:t>
          </a:r>
          <a:r>
            <a:rPr lang="en-US"/>
            <a:t>for 20 or more weeks </a:t>
          </a:r>
        </a:p>
      </dgm:t>
    </dgm:pt>
    <dgm:pt modelId="{B86BF017-C9A1-45FF-B064-D7144DFDB158}" type="parTrans" cxnId="{F339A5A4-C861-4F6B-9101-CFE970353DB2}">
      <dgm:prSet/>
      <dgm:spPr/>
      <dgm:t>
        <a:bodyPr/>
        <a:lstStyle/>
        <a:p>
          <a:endParaRPr lang="en-US"/>
        </a:p>
      </dgm:t>
    </dgm:pt>
    <dgm:pt modelId="{148D8273-D7C2-4697-BDA0-E02AF107D62E}" type="sibTrans" cxnId="{F339A5A4-C861-4F6B-9101-CFE970353DB2}">
      <dgm:prSet/>
      <dgm:spPr/>
      <dgm:t>
        <a:bodyPr/>
        <a:lstStyle/>
        <a:p>
          <a:endParaRPr lang="en-US"/>
        </a:p>
      </dgm:t>
    </dgm:pt>
    <dgm:pt modelId="{A9C44DA0-1663-43FC-95F6-FB0B65D66414}">
      <dgm:prSet/>
      <dgm:spPr/>
      <dgm:t>
        <a:bodyPr/>
        <a:lstStyle/>
        <a:p>
          <a:r>
            <a:rPr lang="en-US"/>
            <a:t>18 years of age</a:t>
          </a:r>
        </a:p>
      </dgm:t>
    </dgm:pt>
    <dgm:pt modelId="{10A3E677-DC0B-455B-B2D1-139ABAF002F6}" type="parTrans" cxnId="{99392375-71CC-43F3-A382-63D60E3E3382}">
      <dgm:prSet/>
      <dgm:spPr/>
      <dgm:t>
        <a:bodyPr/>
        <a:lstStyle/>
        <a:p>
          <a:endParaRPr lang="en-US"/>
        </a:p>
      </dgm:t>
    </dgm:pt>
    <dgm:pt modelId="{E6C8242D-A0A7-431A-B146-D7070EE8154E}" type="sibTrans" cxnId="{99392375-71CC-43F3-A382-63D60E3E3382}">
      <dgm:prSet/>
      <dgm:spPr/>
      <dgm:t>
        <a:bodyPr/>
        <a:lstStyle/>
        <a:p>
          <a:endParaRPr lang="en-US"/>
        </a:p>
      </dgm:t>
    </dgm:pt>
    <dgm:pt modelId="{8CA9CBF7-086E-4B16-A8B2-AE7A58919953}">
      <dgm:prSet/>
      <dgm:spPr/>
      <dgm:t>
        <a:bodyPr/>
        <a:lstStyle/>
        <a:p>
          <a:r>
            <a:rPr lang="en-US"/>
            <a:t>Permanent, regularly funded position (not of limited duration)</a:t>
          </a:r>
        </a:p>
      </dgm:t>
    </dgm:pt>
    <dgm:pt modelId="{BFABF50B-D7FA-4409-8599-7F45C2A54459}" type="parTrans" cxnId="{066AD3E4-37A7-4B61-A5EE-851A800A1154}">
      <dgm:prSet/>
      <dgm:spPr/>
      <dgm:t>
        <a:bodyPr/>
        <a:lstStyle/>
        <a:p>
          <a:endParaRPr lang="en-US"/>
        </a:p>
      </dgm:t>
    </dgm:pt>
    <dgm:pt modelId="{66E6EDAF-1979-4ABA-9091-E68E65A0D902}" type="sibTrans" cxnId="{066AD3E4-37A7-4B61-A5EE-851A800A1154}">
      <dgm:prSet/>
      <dgm:spPr/>
      <dgm:t>
        <a:bodyPr/>
        <a:lstStyle/>
        <a:p>
          <a:endParaRPr lang="en-US"/>
        </a:p>
      </dgm:t>
    </dgm:pt>
    <dgm:pt modelId="{E927C9F0-236C-48A8-8662-7F092BBFDCCB}">
      <dgm:prSet/>
      <dgm:spPr/>
      <dgm:t>
        <a:bodyPr/>
        <a:lstStyle/>
        <a:p>
          <a:r>
            <a:rPr lang="en-US" dirty="0"/>
            <a:t>20-31 hours per week: Mandatory Non-Public Safety Participation</a:t>
          </a:r>
        </a:p>
      </dgm:t>
    </dgm:pt>
    <dgm:pt modelId="{00102D0B-77DE-4C75-8560-532A6CB221D7}" type="parTrans" cxnId="{ECF0AD8E-8844-4D6D-8FC5-114ECB479AA7}">
      <dgm:prSet/>
      <dgm:spPr/>
      <dgm:t>
        <a:bodyPr/>
        <a:lstStyle/>
        <a:p>
          <a:endParaRPr lang="en-US"/>
        </a:p>
      </dgm:t>
    </dgm:pt>
    <dgm:pt modelId="{2B7E8142-4B73-4564-AC47-4990E76B7373}" type="sibTrans" cxnId="{ECF0AD8E-8844-4D6D-8FC5-114ECB479AA7}">
      <dgm:prSet/>
      <dgm:spPr/>
      <dgm:t>
        <a:bodyPr/>
        <a:lstStyle/>
        <a:p>
          <a:endParaRPr lang="en-US"/>
        </a:p>
      </dgm:t>
    </dgm:pt>
    <dgm:pt modelId="{E453EA7C-4C7C-4F64-90D3-F510920DA8BC}">
      <dgm:prSet/>
      <dgm:spPr/>
      <dgm:t>
        <a:bodyPr/>
        <a:lstStyle/>
        <a:p>
          <a:r>
            <a:rPr lang="en-US" dirty="0"/>
            <a:t>Upon meeting 32 hours per week in a permanent position can be enrolled in PS Plan</a:t>
          </a:r>
        </a:p>
      </dgm:t>
    </dgm:pt>
    <dgm:pt modelId="{DB449F90-A158-47E9-8474-7466FEE2B181}" type="parTrans" cxnId="{32A4424B-A72E-45BA-8CB7-C191E0B72234}">
      <dgm:prSet/>
      <dgm:spPr/>
      <dgm:t>
        <a:bodyPr/>
        <a:lstStyle/>
        <a:p>
          <a:endParaRPr lang="en-US"/>
        </a:p>
      </dgm:t>
    </dgm:pt>
    <dgm:pt modelId="{47286CE8-541D-4767-8D9E-435056FAD3E7}" type="sibTrans" cxnId="{32A4424B-A72E-45BA-8CB7-C191E0B72234}">
      <dgm:prSet/>
      <dgm:spPr/>
      <dgm:t>
        <a:bodyPr/>
        <a:lstStyle/>
        <a:p>
          <a:endParaRPr lang="en-US"/>
        </a:p>
      </dgm:t>
    </dgm:pt>
    <dgm:pt modelId="{B308ADE6-A084-4D01-9516-2EBAEC1B8A1E}">
      <dgm:prSet/>
      <dgm:spPr/>
      <dgm:t>
        <a:bodyPr/>
        <a:lstStyle/>
        <a:p>
          <a:r>
            <a:rPr lang="en-US" dirty="0"/>
            <a:t>Less than 20 hours per week or Temporary Position: Optional Participation</a:t>
          </a:r>
        </a:p>
      </dgm:t>
    </dgm:pt>
    <dgm:pt modelId="{36C515D5-6F3C-427D-A016-10DB3CA5CD08}" type="parTrans" cxnId="{FFF358FC-14E7-49B8-82EF-6D5177B3B3D4}">
      <dgm:prSet/>
      <dgm:spPr/>
      <dgm:t>
        <a:bodyPr/>
        <a:lstStyle/>
        <a:p>
          <a:endParaRPr lang="en-US"/>
        </a:p>
      </dgm:t>
    </dgm:pt>
    <dgm:pt modelId="{71DFDF31-8A67-4D73-AF31-EFB5EDFC4B85}" type="sibTrans" cxnId="{FFF358FC-14E7-49B8-82EF-6D5177B3B3D4}">
      <dgm:prSet/>
      <dgm:spPr/>
      <dgm:t>
        <a:bodyPr/>
        <a:lstStyle/>
        <a:p>
          <a:endParaRPr lang="en-US"/>
        </a:p>
      </dgm:t>
    </dgm:pt>
    <dgm:pt modelId="{CB54F16A-8D01-41D9-AC3E-868EB784EAC5}">
      <dgm:prSet/>
      <dgm:spPr/>
      <dgm:t>
        <a:bodyPr/>
        <a:lstStyle/>
        <a:p>
          <a:r>
            <a:rPr lang="en-US" dirty="0"/>
            <a:t>Employee can elect to participate at their own expense into a non-public safety plan</a:t>
          </a:r>
        </a:p>
      </dgm:t>
    </dgm:pt>
    <dgm:pt modelId="{B9BAE094-72EC-4A38-B8C6-6AF697BAE7F1}" type="parTrans" cxnId="{15EC96A2-4E60-4FDD-94B9-1B706027DE39}">
      <dgm:prSet/>
      <dgm:spPr/>
      <dgm:t>
        <a:bodyPr/>
        <a:lstStyle/>
        <a:p>
          <a:endParaRPr lang="en-US"/>
        </a:p>
      </dgm:t>
    </dgm:pt>
    <dgm:pt modelId="{EFE5E5D2-EEEE-487C-933F-A4FB5B832211}" type="sibTrans" cxnId="{15EC96A2-4E60-4FDD-94B9-1B706027DE39}">
      <dgm:prSet/>
      <dgm:spPr/>
      <dgm:t>
        <a:bodyPr/>
        <a:lstStyle/>
        <a:p>
          <a:endParaRPr lang="en-US"/>
        </a:p>
      </dgm:t>
    </dgm:pt>
    <dgm:pt modelId="{5CDF5038-4C18-4C68-A069-0D14DD53B52D}">
      <dgm:prSet/>
      <dgm:spPr/>
      <dgm:t>
        <a:bodyPr/>
        <a:lstStyle/>
        <a:p>
          <a:r>
            <a:rPr lang="en-US" dirty="0"/>
            <a:t>Enroll in non-public safety plan</a:t>
          </a:r>
        </a:p>
      </dgm:t>
    </dgm:pt>
    <dgm:pt modelId="{00CC9B13-F018-47FE-98D7-D5158792A20B}" type="parTrans" cxnId="{1E542916-ACFE-4F80-B144-F7C342C95D1D}">
      <dgm:prSet/>
      <dgm:spPr/>
      <dgm:t>
        <a:bodyPr/>
        <a:lstStyle/>
        <a:p>
          <a:endParaRPr lang="en-US"/>
        </a:p>
      </dgm:t>
    </dgm:pt>
    <dgm:pt modelId="{E2CE6000-8481-4FB5-8530-E7B3936334BD}" type="sibTrans" cxnId="{1E542916-ACFE-4F80-B144-F7C342C95D1D}">
      <dgm:prSet/>
      <dgm:spPr/>
      <dgm:t>
        <a:bodyPr/>
        <a:lstStyle/>
        <a:p>
          <a:endParaRPr lang="en-US"/>
        </a:p>
      </dgm:t>
    </dgm:pt>
    <dgm:pt modelId="{18C58A54-14CF-480A-9782-5E386EF3FF6B}">
      <dgm:prSet/>
      <dgm:spPr/>
      <dgm:t>
        <a:bodyPr/>
        <a:lstStyle/>
        <a:p>
          <a:r>
            <a:rPr lang="en-US" dirty="0"/>
            <a:t>Waivers found in the New Hire form packet online</a:t>
          </a:r>
        </a:p>
      </dgm:t>
    </dgm:pt>
    <dgm:pt modelId="{2885AB80-74E2-4058-942D-8AB5FD8DBD9E}" type="parTrans" cxnId="{CD0197CA-3709-4D39-8E82-667261130F53}">
      <dgm:prSet/>
      <dgm:spPr/>
      <dgm:t>
        <a:bodyPr/>
        <a:lstStyle/>
        <a:p>
          <a:endParaRPr lang="en-US"/>
        </a:p>
      </dgm:t>
    </dgm:pt>
    <dgm:pt modelId="{77D733B8-3E77-4E05-8B9F-06B30AE6810C}" type="sibTrans" cxnId="{CD0197CA-3709-4D39-8E82-667261130F53}">
      <dgm:prSet/>
      <dgm:spPr/>
      <dgm:t>
        <a:bodyPr/>
        <a:lstStyle/>
        <a:p>
          <a:endParaRPr lang="en-US"/>
        </a:p>
      </dgm:t>
    </dgm:pt>
    <dgm:pt modelId="{C7972ADC-4FE6-4445-AED6-9ECB3F3DC713}" type="pres">
      <dgm:prSet presAssocID="{B6BA5151-F54E-4AB8-94AF-A1C641BE2FC5}" presName="linear" presStyleCnt="0">
        <dgm:presLayoutVars>
          <dgm:animLvl val="lvl"/>
          <dgm:resizeHandles val="exact"/>
        </dgm:presLayoutVars>
      </dgm:prSet>
      <dgm:spPr/>
    </dgm:pt>
    <dgm:pt modelId="{400FE13B-ACEF-4677-BBEC-19BE12E66C06}" type="pres">
      <dgm:prSet presAssocID="{4C2D77FB-6C8C-4F8A-928F-2C0E76E520EA}" presName="parentText" presStyleLbl="node1" presStyleIdx="0" presStyleCnt="3">
        <dgm:presLayoutVars>
          <dgm:chMax val="0"/>
          <dgm:bulletEnabled val="1"/>
        </dgm:presLayoutVars>
      </dgm:prSet>
      <dgm:spPr/>
    </dgm:pt>
    <dgm:pt modelId="{1C420C0B-C2DC-4ABC-9805-AA9DD813A8A1}" type="pres">
      <dgm:prSet presAssocID="{4C2D77FB-6C8C-4F8A-928F-2C0E76E520EA}" presName="childText" presStyleLbl="revTx" presStyleIdx="0" presStyleCnt="3">
        <dgm:presLayoutVars>
          <dgm:bulletEnabled val="1"/>
        </dgm:presLayoutVars>
      </dgm:prSet>
      <dgm:spPr/>
    </dgm:pt>
    <dgm:pt modelId="{6E746092-65F6-4202-9C2B-B7386BAD6569}" type="pres">
      <dgm:prSet presAssocID="{E927C9F0-236C-48A8-8662-7F092BBFDCCB}" presName="parentText" presStyleLbl="node1" presStyleIdx="1" presStyleCnt="3">
        <dgm:presLayoutVars>
          <dgm:chMax val="0"/>
          <dgm:bulletEnabled val="1"/>
        </dgm:presLayoutVars>
      </dgm:prSet>
      <dgm:spPr/>
    </dgm:pt>
    <dgm:pt modelId="{25F00BF5-BF49-4803-81E0-7126F7737CFF}" type="pres">
      <dgm:prSet presAssocID="{E927C9F0-236C-48A8-8662-7F092BBFDCCB}" presName="childText" presStyleLbl="revTx" presStyleIdx="1" presStyleCnt="3">
        <dgm:presLayoutVars>
          <dgm:bulletEnabled val="1"/>
        </dgm:presLayoutVars>
      </dgm:prSet>
      <dgm:spPr/>
    </dgm:pt>
    <dgm:pt modelId="{FE6CE859-F073-41B6-8520-C185B4980D27}" type="pres">
      <dgm:prSet presAssocID="{B308ADE6-A084-4D01-9516-2EBAEC1B8A1E}" presName="parentText" presStyleLbl="node1" presStyleIdx="2" presStyleCnt="3">
        <dgm:presLayoutVars>
          <dgm:chMax val="0"/>
          <dgm:bulletEnabled val="1"/>
        </dgm:presLayoutVars>
      </dgm:prSet>
      <dgm:spPr/>
    </dgm:pt>
    <dgm:pt modelId="{1E22F97C-9DB2-4DA4-B7C3-B25C384622F6}" type="pres">
      <dgm:prSet presAssocID="{B308ADE6-A084-4D01-9516-2EBAEC1B8A1E}" presName="childText" presStyleLbl="revTx" presStyleIdx="2" presStyleCnt="3">
        <dgm:presLayoutVars>
          <dgm:bulletEnabled val="1"/>
        </dgm:presLayoutVars>
      </dgm:prSet>
      <dgm:spPr/>
    </dgm:pt>
  </dgm:ptLst>
  <dgm:cxnLst>
    <dgm:cxn modelId="{1E542916-ACFE-4F80-B144-F7C342C95D1D}" srcId="{E927C9F0-236C-48A8-8662-7F092BBFDCCB}" destId="{5CDF5038-4C18-4C68-A069-0D14DD53B52D}" srcOrd="0" destOrd="0" parTransId="{00CC9B13-F018-47FE-98D7-D5158792A20B}" sibTransId="{E2CE6000-8481-4FB5-8530-E7B3936334BD}"/>
    <dgm:cxn modelId="{D7E13529-E8E1-4A61-87F4-6989018D1CE4}" type="presOf" srcId="{45C68329-116D-4BF4-B18B-D6D972F13083}" destId="{1C420C0B-C2DC-4ABC-9805-AA9DD813A8A1}" srcOrd="0" destOrd="0" presId="urn:microsoft.com/office/officeart/2005/8/layout/vList2"/>
    <dgm:cxn modelId="{3CD56D5C-7C32-47F3-8551-B5F840CCADE4}" type="presOf" srcId="{18C58A54-14CF-480A-9782-5E386EF3FF6B}" destId="{1E22F97C-9DB2-4DA4-B7C3-B25C384622F6}" srcOrd="0" destOrd="1" presId="urn:microsoft.com/office/officeart/2005/8/layout/vList2"/>
    <dgm:cxn modelId="{BB733666-04FF-4256-9B8B-EF80A08D98C8}" type="presOf" srcId="{5CDF5038-4C18-4C68-A069-0D14DD53B52D}" destId="{25F00BF5-BF49-4803-81E0-7126F7737CFF}" srcOrd="0" destOrd="0" presId="urn:microsoft.com/office/officeart/2005/8/layout/vList2"/>
    <dgm:cxn modelId="{05D94F4A-37C2-4E5A-A95E-FA5C9B679A5B}" type="presOf" srcId="{E927C9F0-236C-48A8-8662-7F092BBFDCCB}" destId="{6E746092-65F6-4202-9C2B-B7386BAD6569}" srcOrd="0" destOrd="0" presId="urn:microsoft.com/office/officeart/2005/8/layout/vList2"/>
    <dgm:cxn modelId="{32A4424B-A72E-45BA-8CB7-C191E0B72234}" srcId="{E927C9F0-236C-48A8-8662-7F092BBFDCCB}" destId="{E453EA7C-4C7C-4F64-90D3-F510920DA8BC}" srcOrd="1" destOrd="0" parTransId="{DB449F90-A158-47E9-8474-7466FEE2B181}" sibTransId="{47286CE8-541D-4767-8D9E-435056FAD3E7}"/>
    <dgm:cxn modelId="{5D17F952-066D-469C-8219-27BA9448ABAE}" type="presOf" srcId="{8CA9CBF7-086E-4B16-A8B2-AE7A58919953}" destId="{1C420C0B-C2DC-4ABC-9805-AA9DD813A8A1}" srcOrd="0" destOrd="2" presId="urn:microsoft.com/office/officeart/2005/8/layout/vList2"/>
    <dgm:cxn modelId="{99392375-71CC-43F3-A382-63D60E3E3382}" srcId="{4C2D77FB-6C8C-4F8A-928F-2C0E76E520EA}" destId="{A9C44DA0-1663-43FC-95F6-FB0B65D66414}" srcOrd="1" destOrd="0" parTransId="{10A3E677-DC0B-455B-B2D1-139ABAF002F6}" sibTransId="{E6C8242D-A0A7-431A-B146-D7070EE8154E}"/>
    <dgm:cxn modelId="{1876DD7C-B126-4482-BFD7-300CEDA80877}" type="presOf" srcId="{B6BA5151-F54E-4AB8-94AF-A1C641BE2FC5}" destId="{C7972ADC-4FE6-4445-AED6-9ECB3F3DC713}" srcOrd="0" destOrd="0" presId="urn:microsoft.com/office/officeart/2005/8/layout/vList2"/>
    <dgm:cxn modelId="{DAF54B82-6CAA-48D4-8995-773278521130}" type="presOf" srcId="{A9C44DA0-1663-43FC-95F6-FB0B65D66414}" destId="{1C420C0B-C2DC-4ABC-9805-AA9DD813A8A1}" srcOrd="0" destOrd="1" presId="urn:microsoft.com/office/officeart/2005/8/layout/vList2"/>
    <dgm:cxn modelId="{ECF0AD8E-8844-4D6D-8FC5-114ECB479AA7}" srcId="{B6BA5151-F54E-4AB8-94AF-A1C641BE2FC5}" destId="{E927C9F0-236C-48A8-8662-7F092BBFDCCB}" srcOrd="1" destOrd="0" parTransId="{00102D0B-77DE-4C75-8560-532A6CB221D7}" sibTransId="{2B7E8142-4B73-4564-AC47-4990E76B7373}"/>
    <dgm:cxn modelId="{AD43729E-C232-47B5-8116-DE331795E738}" type="presOf" srcId="{4C2D77FB-6C8C-4F8A-928F-2C0E76E520EA}" destId="{400FE13B-ACEF-4677-BBEC-19BE12E66C06}" srcOrd="0" destOrd="0" presId="urn:microsoft.com/office/officeart/2005/8/layout/vList2"/>
    <dgm:cxn modelId="{15EC96A2-4E60-4FDD-94B9-1B706027DE39}" srcId="{B308ADE6-A084-4D01-9516-2EBAEC1B8A1E}" destId="{CB54F16A-8D01-41D9-AC3E-868EB784EAC5}" srcOrd="0" destOrd="0" parTransId="{B9BAE094-72EC-4A38-B8C6-6AF697BAE7F1}" sibTransId="{EFE5E5D2-EEEE-487C-933F-A4FB5B832211}"/>
    <dgm:cxn modelId="{F339A5A4-C861-4F6B-9101-CFE970353DB2}" srcId="{4C2D77FB-6C8C-4F8A-928F-2C0E76E520EA}" destId="{45C68329-116D-4BF4-B18B-D6D972F13083}" srcOrd="0" destOrd="0" parTransId="{B86BF017-C9A1-45FF-B064-D7144DFDB158}" sibTransId="{148D8273-D7C2-4697-BDA0-E02AF107D62E}"/>
    <dgm:cxn modelId="{DFCD9EB7-5EB0-462A-A3DC-CC80BD50175B}" type="presOf" srcId="{CB54F16A-8D01-41D9-AC3E-868EB784EAC5}" destId="{1E22F97C-9DB2-4DA4-B7C3-B25C384622F6}" srcOrd="0" destOrd="0" presId="urn:microsoft.com/office/officeart/2005/8/layout/vList2"/>
    <dgm:cxn modelId="{CD0197CA-3709-4D39-8E82-667261130F53}" srcId="{B308ADE6-A084-4D01-9516-2EBAEC1B8A1E}" destId="{18C58A54-14CF-480A-9782-5E386EF3FF6B}" srcOrd="1" destOrd="0" parTransId="{2885AB80-74E2-4058-942D-8AB5FD8DBD9E}" sibTransId="{77D733B8-3E77-4E05-8B9F-06B30AE6810C}"/>
    <dgm:cxn modelId="{D48322D8-18F4-4C68-94A2-9F3A67CBD3A8}" type="presOf" srcId="{E453EA7C-4C7C-4F64-90D3-F510920DA8BC}" destId="{25F00BF5-BF49-4803-81E0-7126F7737CFF}" srcOrd="0" destOrd="1" presId="urn:microsoft.com/office/officeart/2005/8/layout/vList2"/>
    <dgm:cxn modelId="{066AD3E4-37A7-4B61-A5EE-851A800A1154}" srcId="{4C2D77FB-6C8C-4F8A-928F-2C0E76E520EA}" destId="{8CA9CBF7-086E-4B16-A8B2-AE7A58919953}" srcOrd="2" destOrd="0" parTransId="{BFABF50B-D7FA-4409-8599-7F45C2A54459}" sibTransId="{66E6EDAF-1979-4ABA-9091-E68E65A0D902}"/>
    <dgm:cxn modelId="{48D101E5-E8BF-495C-B2A8-839EB09E8710}" srcId="{B6BA5151-F54E-4AB8-94AF-A1C641BE2FC5}" destId="{4C2D77FB-6C8C-4F8A-928F-2C0E76E520EA}" srcOrd="0" destOrd="0" parTransId="{FD95C3F0-9A68-436D-84F1-756022C0E3DB}" sibTransId="{D18ADC1B-26A5-4097-90E8-588A1B79A9FA}"/>
    <dgm:cxn modelId="{D54A6DEB-FF97-42E5-8107-3EDFD6AC76C7}" type="presOf" srcId="{B308ADE6-A084-4D01-9516-2EBAEC1B8A1E}" destId="{FE6CE859-F073-41B6-8520-C185B4980D27}" srcOrd="0" destOrd="0" presId="urn:microsoft.com/office/officeart/2005/8/layout/vList2"/>
    <dgm:cxn modelId="{FFF358FC-14E7-49B8-82EF-6D5177B3B3D4}" srcId="{B6BA5151-F54E-4AB8-94AF-A1C641BE2FC5}" destId="{B308ADE6-A084-4D01-9516-2EBAEC1B8A1E}" srcOrd="2" destOrd="0" parTransId="{36C515D5-6F3C-427D-A016-10DB3CA5CD08}" sibTransId="{71DFDF31-8A67-4D73-AF31-EFB5EDFC4B85}"/>
    <dgm:cxn modelId="{AB64ACCC-E2EA-4128-88AB-384914A1110F}" type="presParOf" srcId="{C7972ADC-4FE6-4445-AED6-9ECB3F3DC713}" destId="{400FE13B-ACEF-4677-BBEC-19BE12E66C06}" srcOrd="0" destOrd="0" presId="urn:microsoft.com/office/officeart/2005/8/layout/vList2"/>
    <dgm:cxn modelId="{7D3D3616-06E4-45D0-B39D-DD1FA8C20469}" type="presParOf" srcId="{C7972ADC-4FE6-4445-AED6-9ECB3F3DC713}" destId="{1C420C0B-C2DC-4ABC-9805-AA9DD813A8A1}" srcOrd="1" destOrd="0" presId="urn:microsoft.com/office/officeart/2005/8/layout/vList2"/>
    <dgm:cxn modelId="{17394AD8-5B4A-43EC-AF34-9D922A1BDD85}" type="presParOf" srcId="{C7972ADC-4FE6-4445-AED6-9ECB3F3DC713}" destId="{6E746092-65F6-4202-9C2B-B7386BAD6569}" srcOrd="2" destOrd="0" presId="urn:microsoft.com/office/officeart/2005/8/layout/vList2"/>
    <dgm:cxn modelId="{7A823AE5-6FCE-4C20-B5B5-E93DE1396298}" type="presParOf" srcId="{C7972ADC-4FE6-4445-AED6-9ECB3F3DC713}" destId="{25F00BF5-BF49-4803-81E0-7126F7737CFF}" srcOrd="3" destOrd="0" presId="urn:microsoft.com/office/officeart/2005/8/layout/vList2"/>
    <dgm:cxn modelId="{BBE71CC4-07A6-4A6D-A667-BF3A7DA9FEF5}" type="presParOf" srcId="{C7972ADC-4FE6-4445-AED6-9ECB3F3DC713}" destId="{FE6CE859-F073-41B6-8520-C185B4980D27}" srcOrd="4" destOrd="0" presId="urn:microsoft.com/office/officeart/2005/8/layout/vList2"/>
    <dgm:cxn modelId="{0DFDE9EA-DEEF-4886-BFCE-8265DD91F358}" type="presParOf" srcId="{C7972ADC-4FE6-4445-AED6-9ECB3F3DC713}" destId="{1E22F97C-9DB2-4DA4-B7C3-B25C384622F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D64DF0-8CCA-4842-909D-74D7F31CDA2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008D329B-85C9-4D80-B996-6FAB2A29ECB1}">
      <dgm:prSet/>
      <dgm:spPr/>
      <dgm:t>
        <a:bodyPr/>
        <a:lstStyle/>
        <a:p>
          <a:r>
            <a:rPr lang="en-US" dirty="0"/>
            <a:t>Public Safety With Prior Service </a:t>
          </a:r>
        </a:p>
      </dgm:t>
    </dgm:pt>
    <dgm:pt modelId="{1EE88C9D-9B7E-43B7-A8F3-347930DEA074}" type="parTrans" cxnId="{512DF3C8-9DBE-46FD-B500-9FD39BCF480B}">
      <dgm:prSet/>
      <dgm:spPr/>
      <dgm:t>
        <a:bodyPr/>
        <a:lstStyle/>
        <a:p>
          <a:endParaRPr lang="en-US"/>
        </a:p>
      </dgm:t>
    </dgm:pt>
    <dgm:pt modelId="{76F9ADBF-459B-4AB2-9F86-DA4E3AD5671C}" type="sibTrans" cxnId="{512DF3C8-9DBE-46FD-B500-9FD39BCF480B}">
      <dgm:prSet/>
      <dgm:spPr/>
      <dgm:t>
        <a:bodyPr/>
        <a:lstStyle/>
        <a:p>
          <a:endParaRPr lang="en-US"/>
        </a:p>
      </dgm:t>
    </dgm:pt>
    <dgm:pt modelId="{B0A48C7E-20DD-425E-BF48-BAFA2AD036C5}">
      <dgm:prSet/>
      <dgm:spPr/>
      <dgm:t>
        <a:bodyPr/>
        <a:lstStyle/>
        <a:p>
          <a:r>
            <a:rPr lang="en-US" dirty="0"/>
            <a:t>Public Safety Without Prior Service</a:t>
          </a:r>
        </a:p>
      </dgm:t>
    </dgm:pt>
    <dgm:pt modelId="{205C37E1-5F4F-4483-8BDA-13E911D368FC}" type="parTrans" cxnId="{4659C08B-F88D-4A8D-8C5A-524DBEACE3F3}">
      <dgm:prSet/>
      <dgm:spPr/>
      <dgm:t>
        <a:bodyPr/>
        <a:lstStyle/>
        <a:p>
          <a:endParaRPr lang="en-US"/>
        </a:p>
      </dgm:t>
    </dgm:pt>
    <dgm:pt modelId="{34337D5C-5E87-4EB6-9951-5B7A2B279A1A}" type="sibTrans" cxnId="{4659C08B-F88D-4A8D-8C5A-524DBEACE3F3}">
      <dgm:prSet/>
      <dgm:spPr/>
      <dgm:t>
        <a:bodyPr/>
        <a:lstStyle/>
        <a:p>
          <a:endParaRPr lang="en-US"/>
        </a:p>
      </dgm:t>
    </dgm:pt>
    <dgm:pt modelId="{EA8F1481-FE1A-404D-A574-CC99C1032268}">
      <dgm:prSet/>
      <dgm:spPr/>
      <dgm:t>
        <a:bodyPr/>
        <a:lstStyle/>
        <a:p>
          <a:pPr>
            <a:buNone/>
          </a:pPr>
          <a:r>
            <a:rPr lang="en-US" sz="2500" dirty="0"/>
            <a:t>19.27% total</a:t>
          </a:r>
        </a:p>
      </dgm:t>
    </dgm:pt>
    <dgm:pt modelId="{110409C9-15A0-4E9B-B960-5E42143AE335}" type="parTrans" cxnId="{BD5A2770-5747-4EC9-A5D0-45AF9797B78F}">
      <dgm:prSet/>
      <dgm:spPr/>
      <dgm:t>
        <a:bodyPr/>
        <a:lstStyle/>
        <a:p>
          <a:endParaRPr lang="en-US"/>
        </a:p>
      </dgm:t>
    </dgm:pt>
    <dgm:pt modelId="{09BC19C9-1C65-4E2F-B695-F57E42972044}" type="sibTrans" cxnId="{BD5A2770-5747-4EC9-A5D0-45AF9797B78F}">
      <dgm:prSet/>
      <dgm:spPr/>
      <dgm:t>
        <a:bodyPr/>
        <a:lstStyle/>
        <a:p>
          <a:endParaRPr lang="en-US"/>
        </a:p>
      </dgm:t>
    </dgm:pt>
    <dgm:pt modelId="{42339291-9D23-4401-9CD8-BA6D385AEA20}">
      <dgm:prSet/>
      <dgm:spPr/>
      <dgm:t>
        <a:bodyPr/>
        <a:lstStyle/>
        <a:p>
          <a:r>
            <a:rPr lang="en-US" sz="2500" dirty="0"/>
            <a:t>5.5% Employee</a:t>
          </a:r>
        </a:p>
      </dgm:t>
    </dgm:pt>
    <dgm:pt modelId="{3BD26B16-5AE0-4FD0-8536-D530AF891BE5}" type="parTrans" cxnId="{729AFDB4-8DD2-4915-880C-C2A9EDF91B83}">
      <dgm:prSet/>
      <dgm:spPr/>
      <dgm:t>
        <a:bodyPr/>
        <a:lstStyle/>
        <a:p>
          <a:endParaRPr lang="en-US"/>
        </a:p>
      </dgm:t>
    </dgm:pt>
    <dgm:pt modelId="{92A221B4-37F2-49A4-B161-3E40D5DAB7BD}" type="sibTrans" cxnId="{729AFDB4-8DD2-4915-880C-C2A9EDF91B83}">
      <dgm:prSet/>
      <dgm:spPr/>
      <dgm:t>
        <a:bodyPr/>
        <a:lstStyle/>
        <a:p>
          <a:endParaRPr lang="en-US"/>
        </a:p>
      </dgm:t>
    </dgm:pt>
    <dgm:pt modelId="{96BCEA44-C32A-411A-AD80-3552C8912925}">
      <dgm:prSet custT="1"/>
      <dgm:spPr/>
      <dgm:t>
        <a:bodyPr/>
        <a:lstStyle/>
        <a:p>
          <a:r>
            <a:rPr lang="en-US" sz="2500" dirty="0"/>
            <a:t>12.63% Employer </a:t>
          </a:r>
          <a:r>
            <a:rPr lang="en-US" sz="2300" dirty="0"/>
            <a:t>(increase of 1.23%)</a:t>
          </a:r>
        </a:p>
      </dgm:t>
    </dgm:pt>
    <dgm:pt modelId="{87C7BED9-E371-4424-886A-9EB1E160BAAD}" type="parTrans" cxnId="{01761378-970A-44BE-B620-EEE3B2B62CAE}">
      <dgm:prSet/>
      <dgm:spPr/>
      <dgm:t>
        <a:bodyPr/>
        <a:lstStyle/>
        <a:p>
          <a:endParaRPr lang="en-US"/>
        </a:p>
      </dgm:t>
    </dgm:pt>
    <dgm:pt modelId="{FA44FB62-33B0-483D-AC75-B99BCCACC13A}" type="sibTrans" cxnId="{01761378-970A-44BE-B620-EEE3B2B62CAE}">
      <dgm:prSet/>
      <dgm:spPr/>
      <dgm:t>
        <a:bodyPr/>
        <a:lstStyle/>
        <a:p>
          <a:endParaRPr lang="en-US"/>
        </a:p>
      </dgm:t>
    </dgm:pt>
    <dgm:pt modelId="{F100066E-CC07-4F2D-A20A-284633134536}">
      <dgm:prSet/>
      <dgm:spPr/>
      <dgm:t>
        <a:bodyPr/>
        <a:lstStyle/>
        <a:p>
          <a:pPr>
            <a:buNone/>
          </a:pPr>
          <a:r>
            <a:rPr lang="en-US" sz="2500" dirty="0"/>
            <a:t>15.45% total</a:t>
          </a:r>
        </a:p>
      </dgm:t>
    </dgm:pt>
    <dgm:pt modelId="{FE9BD13C-DEB0-4581-9956-F442779FE677}" type="parTrans" cxnId="{6291BB5A-728E-4150-9602-38DAC742F6EB}">
      <dgm:prSet/>
      <dgm:spPr/>
      <dgm:t>
        <a:bodyPr/>
        <a:lstStyle/>
        <a:p>
          <a:endParaRPr lang="en-US"/>
        </a:p>
      </dgm:t>
    </dgm:pt>
    <dgm:pt modelId="{BB1F5923-60DC-41A5-91C3-AD8B07494ABA}" type="sibTrans" cxnId="{6291BB5A-728E-4150-9602-38DAC742F6EB}">
      <dgm:prSet/>
      <dgm:spPr/>
      <dgm:t>
        <a:bodyPr/>
        <a:lstStyle/>
        <a:p>
          <a:endParaRPr lang="en-US"/>
        </a:p>
      </dgm:t>
    </dgm:pt>
    <dgm:pt modelId="{A1A22336-D5C5-46DD-AAD5-E8EDDAD7B925}">
      <dgm:prSet/>
      <dgm:spPr/>
      <dgm:t>
        <a:bodyPr/>
        <a:lstStyle/>
        <a:p>
          <a:r>
            <a:rPr lang="en-US" sz="2500" dirty="0"/>
            <a:t>5.5% Employee</a:t>
          </a:r>
        </a:p>
      </dgm:t>
    </dgm:pt>
    <dgm:pt modelId="{9386CF05-BCA7-4231-A78A-ECBA1E6DFC09}" type="parTrans" cxnId="{3C0B7D20-7E9B-4918-B17C-B248B7ABC81E}">
      <dgm:prSet/>
      <dgm:spPr/>
      <dgm:t>
        <a:bodyPr/>
        <a:lstStyle/>
        <a:p>
          <a:endParaRPr lang="en-US"/>
        </a:p>
      </dgm:t>
    </dgm:pt>
    <dgm:pt modelId="{89D6CFEB-F558-458E-808D-B3A572AF7B02}" type="sibTrans" cxnId="{3C0B7D20-7E9B-4918-B17C-B248B7ABC81E}">
      <dgm:prSet/>
      <dgm:spPr/>
      <dgm:t>
        <a:bodyPr/>
        <a:lstStyle/>
        <a:p>
          <a:endParaRPr lang="en-US"/>
        </a:p>
      </dgm:t>
    </dgm:pt>
    <dgm:pt modelId="{15825E20-4506-40A1-83F1-77AFFFE6F5CC}">
      <dgm:prSet custT="1"/>
      <dgm:spPr/>
      <dgm:t>
        <a:bodyPr/>
        <a:lstStyle/>
        <a:p>
          <a:r>
            <a:rPr lang="en-US" sz="2500" dirty="0"/>
            <a:t>8.81% Employer </a:t>
          </a:r>
          <a:r>
            <a:rPr lang="en-US" sz="2300" dirty="0"/>
            <a:t>(decrease of 0.35%)</a:t>
          </a:r>
        </a:p>
      </dgm:t>
    </dgm:pt>
    <dgm:pt modelId="{F9A26826-AFE5-4ECC-A09F-199A95FB0069}" type="parTrans" cxnId="{724AC411-1A75-4CCA-8F4E-A4CB407DA9D1}">
      <dgm:prSet/>
      <dgm:spPr/>
      <dgm:t>
        <a:bodyPr/>
        <a:lstStyle/>
        <a:p>
          <a:endParaRPr lang="en-US"/>
        </a:p>
      </dgm:t>
    </dgm:pt>
    <dgm:pt modelId="{45AF7D3D-3F7A-4055-BB1A-377A4841889A}" type="sibTrans" cxnId="{724AC411-1A75-4CCA-8F4E-A4CB407DA9D1}">
      <dgm:prSet/>
      <dgm:spPr/>
      <dgm:t>
        <a:bodyPr/>
        <a:lstStyle/>
        <a:p>
          <a:endParaRPr lang="en-US"/>
        </a:p>
      </dgm:t>
    </dgm:pt>
    <dgm:pt modelId="{9068B0F7-27A7-4C45-9396-5283BD53B547}" type="pres">
      <dgm:prSet presAssocID="{27D64DF0-8CCA-4842-909D-74D7F31CDA24}" presName="Name0" presStyleCnt="0">
        <dgm:presLayoutVars>
          <dgm:dir/>
          <dgm:animLvl val="lvl"/>
          <dgm:resizeHandles val="exact"/>
        </dgm:presLayoutVars>
      </dgm:prSet>
      <dgm:spPr/>
    </dgm:pt>
    <dgm:pt modelId="{5705EC3A-C643-467A-B46C-B73E14F1DF6C}" type="pres">
      <dgm:prSet presAssocID="{008D329B-85C9-4D80-B996-6FAB2A29ECB1}" presName="composite" presStyleCnt="0"/>
      <dgm:spPr/>
    </dgm:pt>
    <dgm:pt modelId="{2EA8AC29-243D-4757-81DC-FCB1EA744C72}" type="pres">
      <dgm:prSet presAssocID="{008D329B-85C9-4D80-B996-6FAB2A29ECB1}" presName="parTx" presStyleLbl="alignNode1" presStyleIdx="0" presStyleCnt="2">
        <dgm:presLayoutVars>
          <dgm:chMax val="0"/>
          <dgm:chPref val="0"/>
          <dgm:bulletEnabled val="1"/>
        </dgm:presLayoutVars>
      </dgm:prSet>
      <dgm:spPr/>
    </dgm:pt>
    <dgm:pt modelId="{33647B3C-C88A-46EA-BC94-5042E705E770}" type="pres">
      <dgm:prSet presAssocID="{008D329B-85C9-4D80-B996-6FAB2A29ECB1}" presName="desTx" presStyleLbl="alignAccFollowNode1" presStyleIdx="0" presStyleCnt="2">
        <dgm:presLayoutVars>
          <dgm:bulletEnabled val="1"/>
        </dgm:presLayoutVars>
      </dgm:prSet>
      <dgm:spPr/>
    </dgm:pt>
    <dgm:pt modelId="{0A519CE4-F291-435B-9C9F-1B20CC3FECEB}" type="pres">
      <dgm:prSet presAssocID="{76F9ADBF-459B-4AB2-9F86-DA4E3AD5671C}" presName="space" presStyleCnt="0"/>
      <dgm:spPr/>
    </dgm:pt>
    <dgm:pt modelId="{F1EF0841-121D-42B0-A8CD-5409FD6AE457}" type="pres">
      <dgm:prSet presAssocID="{B0A48C7E-20DD-425E-BF48-BAFA2AD036C5}" presName="composite" presStyleCnt="0"/>
      <dgm:spPr/>
    </dgm:pt>
    <dgm:pt modelId="{2C9D7B83-CE62-46B9-AEE4-2EDFFDA06831}" type="pres">
      <dgm:prSet presAssocID="{B0A48C7E-20DD-425E-BF48-BAFA2AD036C5}" presName="parTx" presStyleLbl="alignNode1" presStyleIdx="1" presStyleCnt="2">
        <dgm:presLayoutVars>
          <dgm:chMax val="0"/>
          <dgm:chPref val="0"/>
          <dgm:bulletEnabled val="1"/>
        </dgm:presLayoutVars>
      </dgm:prSet>
      <dgm:spPr/>
    </dgm:pt>
    <dgm:pt modelId="{84F42C7E-485F-4272-BC14-96407E85F2E9}" type="pres">
      <dgm:prSet presAssocID="{B0A48C7E-20DD-425E-BF48-BAFA2AD036C5}" presName="desTx" presStyleLbl="alignAccFollowNode1" presStyleIdx="1" presStyleCnt="2" custScaleX="100221">
        <dgm:presLayoutVars>
          <dgm:bulletEnabled val="1"/>
        </dgm:presLayoutVars>
      </dgm:prSet>
      <dgm:spPr/>
    </dgm:pt>
  </dgm:ptLst>
  <dgm:cxnLst>
    <dgm:cxn modelId="{724AC411-1A75-4CCA-8F4E-A4CB407DA9D1}" srcId="{F100066E-CC07-4F2D-A20A-284633134536}" destId="{15825E20-4506-40A1-83F1-77AFFFE6F5CC}" srcOrd="1" destOrd="0" parTransId="{F9A26826-AFE5-4ECC-A09F-199A95FB0069}" sibTransId="{45AF7D3D-3F7A-4055-BB1A-377A4841889A}"/>
    <dgm:cxn modelId="{3C0B7D20-7E9B-4918-B17C-B248B7ABC81E}" srcId="{F100066E-CC07-4F2D-A20A-284633134536}" destId="{A1A22336-D5C5-46DD-AAD5-E8EDDAD7B925}" srcOrd="0" destOrd="0" parTransId="{9386CF05-BCA7-4231-A78A-ECBA1E6DFC09}" sibTransId="{89D6CFEB-F558-458E-808D-B3A572AF7B02}"/>
    <dgm:cxn modelId="{060CB72C-35E2-4303-B5E0-5016D3F01AE8}" type="presOf" srcId="{EA8F1481-FE1A-404D-A574-CC99C1032268}" destId="{33647B3C-C88A-46EA-BC94-5042E705E770}" srcOrd="0" destOrd="0" presId="urn:microsoft.com/office/officeart/2005/8/layout/hList1"/>
    <dgm:cxn modelId="{F5323530-8405-4CBB-B6C7-AA9811064C7E}" type="presOf" srcId="{008D329B-85C9-4D80-B996-6FAB2A29ECB1}" destId="{2EA8AC29-243D-4757-81DC-FCB1EA744C72}" srcOrd="0" destOrd="0" presId="urn:microsoft.com/office/officeart/2005/8/layout/hList1"/>
    <dgm:cxn modelId="{5D139131-C1EB-4044-BD2C-7682ED5D8FC0}" type="presOf" srcId="{42339291-9D23-4401-9CD8-BA6D385AEA20}" destId="{33647B3C-C88A-46EA-BC94-5042E705E770}" srcOrd="0" destOrd="1" presId="urn:microsoft.com/office/officeart/2005/8/layout/hList1"/>
    <dgm:cxn modelId="{E564966A-AFF5-41AF-ACCE-EE7B3A98B318}" type="presOf" srcId="{A1A22336-D5C5-46DD-AAD5-E8EDDAD7B925}" destId="{84F42C7E-485F-4272-BC14-96407E85F2E9}" srcOrd="0" destOrd="1" presId="urn:microsoft.com/office/officeart/2005/8/layout/hList1"/>
    <dgm:cxn modelId="{BD5A2770-5747-4EC9-A5D0-45AF9797B78F}" srcId="{008D329B-85C9-4D80-B996-6FAB2A29ECB1}" destId="{EA8F1481-FE1A-404D-A574-CC99C1032268}" srcOrd="0" destOrd="0" parTransId="{110409C9-15A0-4E9B-B960-5E42143AE335}" sibTransId="{09BC19C9-1C65-4E2F-B695-F57E42972044}"/>
    <dgm:cxn modelId="{01761378-970A-44BE-B620-EEE3B2B62CAE}" srcId="{EA8F1481-FE1A-404D-A574-CC99C1032268}" destId="{96BCEA44-C32A-411A-AD80-3552C8912925}" srcOrd="1" destOrd="0" parTransId="{87C7BED9-E371-4424-886A-9EB1E160BAAD}" sibTransId="{FA44FB62-33B0-483D-AC75-B99BCCACC13A}"/>
    <dgm:cxn modelId="{D69E8F79-28A5-4174-B339-5420238F30E0}" type="presOf" srcId="{15825E20-4506-40A1-83F1-77AFFFE6F5CC}" destId="{84F42C7E-485F-4272-BC14-96407E85F2E9}" srcOrd="0" destOrd="2" presId="urn:microsoft.com/office/officeart/2005/8/layout/hList1"/>
    <dgm:cxn modelId="{0FA8365A-9486-45C3-8284-4B0E2FD8C579}" type="presOf" srcId="{96BCEA44-C32A-411A-AD80-3552C8912925}" destId="{33647B3C-C88A-46EA-BC94-5042E705E770}" srcOrd="0" destOrd="2" presId="urn:microsoft.com/office/officeart/2005/8/layout/hList1"/>
    <dgm:cxn modelId="{6291BB5A-728E-4150-9602-38DAC742F6EB}" srcId="{B0A48C7E-20DD-425E-BF48-BAFA2AD036C5}" destId="{F100066E-CC07-4F2D-A20A-284633134536}" srcOrd="0" destOrd="0" parTransId="{FE9BD13C-DEB0-4581-9956-F442779FE677}" sibTransId="{BB1F5923-60DC-41A5-91C3-AD8B07494ABA}"/>
    <dgm:cxn modelId="{EED7867F-7C04-46F1-B14B-43DCF5556DCC}" type="presOf" srcId="{27D64DF0-8CCA-4842-909D-74D7F31CDA24}" destId="{9068B0F7-27A7-4C45-9396-5283BD53B547}" srcOrd="0" destOrd="0" presId="urn:microsoft.com/office/officeart/2005/8/layout/hList1"/>
    <dgm:cxn modelId="{4659C08B-F88D-4A8D-8C5A-524DBEACE3F3}" srcId="{27D64DF0-8CCA-4842-909D-74D7F31CDA24}" destId="{B0A48C7E-20DD-425E-BF48-BAFA2AD036C5}" srcOrd="1" destOrd="0" parTransId="{205C37E1-5F4F-4483-8BDA-13E911D368FC}" sibTransId="{34337D5C-5E87-4EB6-9951-5B7A2B279A1A}"/>
    <dgm:cxn modelId="{D9E68CA3-84F0-495C-9CAB-BB719DD85374}" type="presOf" srcId="{B0A48C7E-20DD-425E-BF48-BAFA2AD036C5}" destId="{2C9D7B83-CE62-46B9-AEE4-2EDFFDA06831}" srcOrd="0" destOrd="0" presId="urn:microsoft.com/office/officeart/2005/8/layout/hList1"/>
    <dgm:cxn modelId="{729AFDB4-8DD2-4915-880C-C2A9EDF91B83}" srcId="{EA8F1481-FE1A-404D-A574-CC99C1032268}" destId="{42339291-9D23-4401-9CD8-BA6D385AEA20}" srcOrd="0" destOrd="0" parTransId="{3BD26B16-5AE0-4FD0-8536-D530AF891BE5}" sibTransId="{92A221B4-37F2-49A4-B161-3E40D5DAB7BD}"/>
    <dgm:cxn modelId="{4C2283B7-5CB7-42BC-8950-ED7BA7E0455D}" type="presOf" srcId="{F100066E-CC07-4F2D-A20A-284633134536}" destId="{84F42C7E-485F-4272-BC14-96407E85F2E9}" srcOrd="0" destOrd="0" presId="urn:microsoft.com/office/officeart/2005/8/layout/hList1"/>
    <dgm:cxn modelId="{512DF3C8-9DBE-46FD-B500-9FD39BCF480B}" srcId="{27D64DF0-8CCA-4842-909D-74D7F31CDA24}" destId="{008D329B-85C9-4D80-B996-6FAB2A29ECB1}" srcOrd="0" destOrd="0" parTransId="{1EE88C9D-9B7E-43B7-A8F3-347930DEA074}" sibTransId="{76F9ADBF-459B-4AB2-9F86-DA4E3AD5671C}"/>
    <dgm:cxn modelId="{B072C969-31A9-42AB-B437-69DB12EA501D}" type="presParOf" srcId="{9068B0F7-27A7-4C45-9396-5283BD53B547}" destId="{5705EC3A-C643-467A-B46C-B73E14F1DF6C}" srcOrd="0" destOrd="0" presId="urn:microsoft.com/office/officeart/2005/8/layout/hList1"/>
    <dgm:cxn modelId="{BE88B477-4573-4553-96CD-0BECCA201A5A}" type="presParOf" srcId="{5705EC3A-C643-467A-B46C-B73E14F1DF6C}" destId="{2EA8AC29-243D-4757-81DC-FCB1EA744C72}" srcOrd="0" destOrd="0" presId="urn:microsoft.com/office/officeart/2005/8/layout/hList1"/>
    <dgm:cxn modelId="{F0088496-93F1-47B4-BEC6-D4D1348353D3}" type="presParOf" srcId="{5705EC3A-C643-467A-B46C-B73E14F1DF6C}" destId="{33647B3C-C88A-46EA-BC94-5042E705E770}" srcOrd="1" destOrd="0" presId="urn:microsoft.com/office/officeart/2005/8/layout/hList1"/>
    <dgm:cxn modelId="{3D6EE2B8-2221-48D9-B625-8781CB1297FF}" type="presParOf" srcId="{9068B0F7-27A7-4C45-9396-5283BD53B547}" destId="{0A519CE4-F291-435B-9C9F-1B20CC3FECEB}" srcOrd="1" destOrd="0" presId="urn:microsoft.com/office/officeart/2005/8/layout/hList1"/>
    <dgm:cxn modelId="{CEAC7223-3BBA-4B54-BE3B-14C7E130E5DC}" type="presParOf" srcId="{9068B0F7-27A7-4C45-9396-5283BD53B547}" destId="{F1EF0841-121D-42B0-A8CD-5409FD6AE457}" srcOrd="2" destOrd="0" presId="urn:microsoft.com/office/officeart/2005/8/layout/hList1"/>
    <dgm:cxn modelId="{196CA091-E12A-4387-BA9C-68B4E5422898}" type="presParOf" srcId="{F1EF0841-121D-42B0-A8CD-5409FD6AE457}" destId="{2C9D7B83-CE62-46B9-AEE4-2EDFFDA06831}" srcOrd="0" destOrd="0" presId="urn:microsoft.com/office/officeart/2005/8/layout/hList1"/>
    <dgm:cxn modelId="{7D5E4501-C902-4F4F-9677-560A77F9F619}" type="presParOf" srcId="{F1EF0841-121D-42B0-A8CD-5409FD6AE457}" destId="{84F42C7E-485F-4272-BC14-96407E85F2E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C9AEF3-18F8-4343-B260-64B227B3CD2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45F5BC3-B5CA-428F-9364-FE5D5790D329}">
      <dgm:prSet/>
      <dgm:spPr/>
      <dgm:t>
        <a:bodyPr/>
        <a:lstStyle/>
        <a:p>
          <a:r>
            <a:rPr lang="en-US"/>
            <a:t>Eligible for normal retirement but </a:t>
          </a:r>
          <a:r>
            <a:rPr lang="en-US" u="sng"/>
            <a:t>under the age of 59 ½</a:t>
          </a:r>
          <a:endParaRPr lang="en-US"/>
        </a:p>
      </dgm:t>
    </dgm:pt>
    <dgm:pt modelId="{D2A0A393-54DE-4FB2-ACE9-C36ACDA75B3A}" type="parTrans" cxnId="{F2FA2730-6058-4FB4-8191-D13607757DE3}">
      <dgm:prSet/>
      <dgm:spPr/>
      <dgm:t>
        <a:bodyPr/>
        <a:lstStyle/>
        <a:p>
          <a:endParaRPr lang="en-US"/>
        </a:p>
      </dgm:t>
    </dgm:pt>
    <dgm:pt modelId="{22E106B2-91E0-475F-A1A2-BB640067B672}" type="sibTrans" cxnId="{F2FA2730-6058-4FB4-8191-D13607757DE3}">
      <dgm:prSet/>
      <dgm:spPr/>
      <dgm:t>
        <a:bodyPr/>
        <a:lstStyle/>
        <a:p>
          <a:endParaRPr lang="en-US"/>
        </a:p>
      </dgm:t>
    </dgm:pt>
    <dgm:pt modelId="{FB8C5B16-7966-4281-B793-8199A60AB013}">
      <dgm:prSet/>
      <dgm:spPr/>
      <dgm:t>
        <a:bodyPr/>
        <a:lstStyle/>
        <a:p>
          <a:r>
            <a:rPr lang="en-US"/>
            <a:t>Reemployed by the </a:t>
          </a:r>
          <a:r>
            <a:rPr lang="en-US" u="sng"/>
            <a:t>same</a:t>
          </a:r>
          <a:r>
            <a:rPr lang="en-US"/>
            <a:t> employer </a:t>
          </a:r>
        </a:p>
      </dgm:t>
    </dgm:pt>
    <dgm:pt modelId="{9F5E460D-4485-4366-9926-377E9F66B539}" type="parTrans" cxnId="{5EFD038B-B471-4132-B8DD-7520A75B0061}">
      <dgm:prSet/>
      <dgm:spPr/>
      <dgm:t>
        <a:bodyPr/>
        <a:lstStyle/>
        <a:p>
          <a:endParaRPr lang="en-US"/>
        </a:p>
      </dgm:t>
    </dgm:pt>
    <dgm:pt modelId="{72F0F515-A18E-49F7-9AB1-25E68B6A4CE4}" type="sibTrans" cxnId="{5EFD038B-B471-4132-B8DD-7520A75B0061}">
      <dgm:prSet/>
      <dgm:spPr/>
      <dgm:t>
        <a:bodyPr/>
        <a:lstStyle/>
        <a:p>
          <a:endParaRPr lang="en-US"/>
        </a:p>
      </dgm:t>
    </dgm:pt>
    <dgm:pt modelId="{50C15AD5-1DEA-4973-ADB0-8244117F9C81}">
      <dgm:prSet/>
      <dgm:spPr/>
      <dgm:t>
        <a:bodyPr/>
        <a:lstStyle/>
        <a:p>
          <a:r>
            <a:rPr lang="en-US" u="sng"/>
            <a:t>Without</a:t>
          </a:r>
          <a:r>
            <a:rPr lang="en-US"/>
            <a:t> a bona fide (31 day) break in service</a:t>
          </a:r>
        </a:p>
      </dgm:t>
    </dgm:pt>
    <dgm:pt modelId="{1DDA4A19-3F0C-4A87-8918-8E7925B35BDD}" type="parTrans" cxnId="{F909CA63-E467-4E3A-80A3-33ADF40B8126}">
      <dgm:prSet/>
      <dgm:spPr/>
      <dgm:t>
        <a:bodyPr/>
        <a:lstStyle/>
        <a:p>
          <a:endParaRPr lang="en-US"/>
        </a:p>
      </dgm:t>
    </dgm:pt>
    <dgm:pt modelId="{247E39E3-4A9C-4EE4-A5C8-162F68880192}" type="sibTrans" cxnId="{F909CA63-E467-4E3A-80A3-33ADF40B8126}">
      <dgm:prSet/>
      <dgm:spPr/>
      <dgm:t>
        <a:bodyPr/>
        <a:lstStyle/>
        <a:p>
          <a:endParaRPr lang="en-US"/>
        </a:p>
      </dgm:t>
    </dgm:pt>
    <dgm:pt modelId="{F8729D26-D6AA-4FF5-8D3B-9A01A673B166}" type="pres">
      <dgm:prSet presAssocID="{7DC9AEF3-18F8-4343-B260-64B227B3CD21}" presName="outerComposite" presStyleCnt="0">
        <dgm:presLayoutVars>
          <dgm:chMax val="5"/>
          <dgm:dir/>
          <dgm:resizeHandles val="exact"/>
        </dgm:presLayoutVars>
      </dgm:prSet>
      <dgm:spPr/>
    </dgm:pt>
    <dgm:pt modelId="{2991288D-CBB1-44A3-A41A-E8E2E0E315F1}" type="pres">
      <dgm:prSet presAssocID="{7DC9AEF3-18F8-4343-B260-64B227B3CD21}" presName="dummyMaxCanvas" presStyleCnt="0">
        <dgm:presLayoutVars/>
      </dgm:prSet>
      <dgm:spPr/>
    </dgm:pt>
    <dgm:pt modelId="{ACF8FF72-B7EA-4CE9-A7A5-949A19C80DDB}" type="pres">
      <dgm:prSet presAssocID="{7DC9AEF3-18F8-4343-B260-64B227B3CD21}" presName="ThreeNodes_1" presStyleLbl="node1" presStyleIdx="0" presStyleCnt="3">
        <dgm:presLayoutVars>
          <dgm:bulletEnabled val="1"/>
        </dgm:presLayoutVars>
      </dgm:prSet>
      <dgm:spPr/>
    </dgm:pt>
    <dgm:pt modelId="{84F3FC6F-4B11-4E25-9D08-DB9D6AF423AB}" type="pres">
      <dgm:prSet presAssocID="{7DC9AEF3-18F8-4343-B260-64B227B3CD21}" presName="ThreeNodes_2" presStyleLbl="node1" presStyleIdx="1" presStyleCnt="3">
        <dgm:presLayoutVars>
          <dgm:bulletEnabled val="1"/>
        </dgm:presLayoutVars>
      </dgm:prSet>
      <dgm:spPr/>
    </dgm:pt>
    <dgm:pt modelId="{44348E75-8A80-402A-BC98-FEE3618826C5}" type="pres">
      <dgm:prSet presAssocID="{7DC9AEF3-18F8-4343-B260-64B227B3CD21}" presName="ThreeNodes_3" presStyleLbl="node1" presStyleIdx="2" presStyleCnt="3">
        <dgm:presLayoutVars>
          <dgm:bulletEnabled val="1"/>
        </dgm:presLayoutVars>
      </dgm:prSet>
      <dgm:spPr/>
    </dgm:pt>
    <dgm:pt modelId="{49461959-C873-4296-A9E4-79124DC463FE}" type="pres">
      <dgm:prSet presAssocID="{7DC9AEF3-18F8-4343-B260-64B227B3CD21}" presName="ThreeConn_1-2" presStyleLbl="fgAccFollowNode1" presStyleIdx="0" presStyleCnt="2">
        <dgm:presLayoutVars>
          <dgm:bulletEnabled val="1"/>
        </dgm:presLayoutVars>
      </dgm:prSet>
      <dgm:spPr/>
    </dgm:pt>
    <dgm:pt modelId="{26A68464-21AA-457E-B7E6-5DBD3FF7C062}" type="pres">
      <dgm:prSet presAssocID="{7DC9AEF3-18F8-4343-B260-64B227B3CD21}" presName="ThreeConn_2-3" presStyleLbl="fgAccFollowNode1" presStyleIdx="1" presStyleCnt="2">
        <dgm:presLayoutVars>
          <dgm:bulletEnabled val="1"/>
        </dgm:presLayoutVars>
      </dgm:prSet>
      <dgm:spPr/>
    </dgm:pt>
    <dgm:pt modelId="{888C7496-7110-4E94-8FE9-698514F5601C}" type="pres">
      <dgm:prSet presAssocID="{7DC9AEF3-18F8-4343-B260-64B227B3CD21}" presName="ThreeNodes_1_text" presStyleLbl="node1" presStyleIdx="2" presStyleCnt="3">
        <dgm:presLayoutVars>
          <dgm:bulletEnabled val="1"/>
        </dgm:presLayoutVars>
      </dgm:prSet>
      <dgm:spPr/>
    </dgm:pt>
    <dgm:pt modelId="{A97118F0-267E-4F53-A262-A211B3D9F066}" type="pres">
      <dgm:prSet presAssocID="{7DC9AEF3-18F8-4343-B260-64B227B3CD21}" presName="ThreeNodes_2_text" presStyleLbl="node1" presStyleIdx="2" presStyleCnt="3">
        <dgm:presLayoutVars>
          <dgm:bulletEnabled val="1"/>
        </dgm:presLayoutVars>
      </dgm:prSet>
      <dgm:spPr/>
    </dgm:pt>
    <dgm:pt modelId="{638440DC-47FC-464B-B91F-35A9E5FAE6E0}" type="pres">
      <dgm:prSet presAssocID="{7DC9AEF3-18F8-4343-B260-64B227B3CD21}" presName="ThreeNodes_3_text" presStyleLbl="node1" presStyleIdx="2" presStyleCnt="3">
        <dgm:presLayoutVars>
          <dgm:bulletEnabled val="1"/>
        </dgm:presLayoutVars>
      </dgm:prSet>
      <dgm:spPr/>
    </dgm:pt>
  </dgm:ptLst>
  <dgm:cxnLst>
    <dgm:cxn modelId="{02AA5F0E-6D97-400E-9434-16E1A10E2C20}" type="presOf" srcId="{645F5BC3-B5CA-428F-9364-FE5D5790D329}" destId="{ACF8FF72-B7EA-4CE9-A7A5-949A19C80DDB}" srcOrd="0" destOrd="0" presId="urn:microsoft.com/office/officeart/2005/8/layout/vProcess5"/>
    <dgm:cxn modelId="{F2FA2730-6058-4FB4-8191-D13607757DE3}" srcId="{7DC9AEF3-18F8-4343-B260-64B227B3CD21}" destId="{645F5BC3-B5CA-428F-9364-FE5D5790D329}" srcOrd="0" destOrd="0" parTransId="{D2A0A393-54DE-4FB2-ACE9-C36ACDA75B3A}" sibTransId="{22E106B2-91E0-475F-A1A2-BB640067B672}"/>
    <dgm:cxn modelId="{16B28A3E-F6A1-4835-86E8-34C33A9F7A61}" type="presOf" srcId="{50C15AD5-1DEA-4973-ADB0-8244117F9C81}" destId="{638440DC-47FC-464B-B91F-35A9E5FAE6E0}" srcOrd="1" destOrd="0" presId="urn:microsoft.com/office/officeart/2005/8/layout/vProcess5"/>
    <dgm:cxn modelId="{F909CA63-E467-4E3A-80A3-33ADF40B8126}" srcId="{7DC9AEF3-18F8-4343-B260-64B227B3CD21}" destId="{50C15AD5-1DEA-4973-ADB0-8244117F9C81}" srcOrd="2" destOrd="0" parTransId="{1DDA4A19-3F0C-4A87-8918-8E7925B35BDD}" sibTransId="{247E39E3-4A9C-4EE4-A5C8-162F68880192}"/>
    <dgm:cxn modelId="{A7038E7D-B367-4BEC-8E4E-5E00EB8BD302}" type="presOf" srcId="{FB8C5B16-7966-4281-B793-8199A60AB013}" destId="{84F3FC6F-4B11-4E25-9D08-DB9D6AF423AB}" srcOrd="0" destOrd="0" presId="urn:microsoft.com/office/officeart/2005/8/layout/vProcess5"/>
    <dgm:cxn modelId="{C8787183-6F5E-4AFD-AF90-AF222164801B}" type="presOf" srcId="{FB8C5B16-7966-4281-B793-8199A60AB013}" destId="{A97118F0-267E-4F53-A262-A211B3D9F066}" srcOrd="1" destOrd="0" presId="urn:microsoft.com/office/officeart/2005/8/layout/vProcess5"/>
    <dgm:cxn modelId="{5EFD038B-B471-4132-B8DD-7520A75B0061}" srcId="{7DC9AEF3-18F8-4343-B260-64B227B3CD21}" destId="{FB8C5B16-7966-4281-B793-8199A60AB013}" srcOrd="1" destOrd="0" parTransId="{9F5E460D-4485-4366-9926-377E9F66B539}" sibTransId="{72F0F515-A18E-49F7-9AB1-25E68B6A4CE4}"/>
    <dgm:cxn modelId="{F29BE292-EC35-4705-8DDC-A30A9D187A75}" type="presOf" srcId="{7DC9AEF3-18F8-4343-B260-64B227B3CD21}" destId="{F8729D26-D6AA-4FF5-8D3B-9A01A673B166}" srcOrd="0" destOrd="0" presId="urn:microsoft.com/office/officeart/2005/8/layout/vProcess5"/>
    <dgm:cxn modelId="{5D5D7F94-96FD-41B5-A78E-060AD57BE938}" type="presOf" srcId="{50C15AD5-1DEA-4973-ADB0-8244117F9C81}" destId="{44348E75-8A80-402A-BC98-FEE3618826C5}" srcOrd="0" destOrd="0" presId="urn:microsoft.com/office/officeart/2005/8/layout/vProcess5"/>
    <dgm:cxn modelId="{C77577A6-8335-41E5-9BBB-BBF45DB3F123}" type="presOf" srcId="{645F5BC3-B5CA-428F-9364-FE5D5790D329}" destId="{888C7496-7110-4E94-8FE9-698514F5601C}" srcOrd="1" destOrd="0" presId="urn:microsoft.com/office/officeart/2005/8/layout/vProcess5"/>
    <dgm:cxn modelId="{5424FAD8-3F4C-484A-BB06-E1301A952D2C}" type="presOf" srcId="{72F0F515-A18E-49F7-9AB1-25E68B6A4CE4}" destId="{26A68464-21AA-457E-B7E6-5DBD3FF7C062}" srcOrd="0" destOrd="0" presId="urn:microsoft.com/office/officeart/2005/8/layout/vProcess5"/>
    <dgm:cxn modelId="{B439C5E0-3F92-4E37-9041-029F1BC0FB1A}" type="presOf" srcId="{22E106B2-91E0-475F-A1A2-BB640067B672}" destId="{49461959-C873-4296-A9E4-79124DC463FE}" srcOrd="0" destOrd="0" presId="urn:microsoft.com/office/officeart/2005/8/layout/vProcess5"/>
    <dgm:cxn modelId="{E4AE83BB-5839-4540-BD79-22783C8A162E}" type="presParOf" srcId="{F8729D26-D6AA-4FF5-8D3B-9A01A673B166}" destId="{2991288D-CBB1-44A3-A41A-E8E2E0E315F1}" srcOrd="0" destOrd="0" presId="urn:microsoft.com/office/officeart/2005/8/layout/vProcess5"/>
    <dgm:cxn modelId="{2FB8FE54-43B0-4CD0-8E2F-0F2F3BF4E2DA}" type="presParOf" srcId="{F8729D26-D6AA-4FF5-8D3B-9A01A673B166}" destId="{ACF8FF72-B7EA-4CE9-A7A5-949A19C80DDB}" srcOrd="1" destOrd="0" presId="urn:microsoft.com/office/officeart/2005/8/layout/vProcess5"/>
    <dgm:cxn modelId="{81F5A872-956D-4A78-B211-F68A0A6C3EAA}" type="presParOf" srcId="{F8729D26-D6AA-4FF5-8D3B-9A01A673B166}" destId="{84F3FC6F-4B11-4E25-9D08-DB9D6AF423AB}" srcOrd="2" destOrd="0" presId="urn:microsoft.com/office/officeart/2005/8/layout/vProcess5"/>
    <dgm:cxn modelId="{DF7A7325-9ACF-4615-9BD8-F7739855AE67}" type="presParOf" srcId="{F8729D26-D6AA-4FF5-8D3B-9A01A673B166}" destId="{44348E75-8A80-402A-BC98-FEE3618826C5}" srcOrd="3" destOrd="0" presId="urn:microsoft.com/office/officeart/2005/8/layout/vProcess5"/>
    <dgm:cxn modelId="{04BE7B9A-15D5-41AB-B891-CC10132998BB}" type="presParOf" srcId="{F8729D26-D6AA-4FF5-8D3B-9A01A673B166}" destId="{49461959-C873-4296-A9E4-79124DC463FE}" srcOrd="4" destOrd="0" presId="urn:microsoft.com/office/officeart/2005/8/layout/vProcess5"/>
    <dgm:cxn modelId="{F7DAFDE2-894A-4A31-9DF9-7C56442B42E1}" type="presParOf" srcId="{F8729D26-D6AA-4FF5-8D3B-9A01A673B166}" destId="{26A68464-21AA-457E-B7E6-5DBD3FF7C062}" srcOrd="5" destOrd="0" presId="urn:microsoft.com/office/officeart/2005/8/layout/vProcess5"/>
    <dgm:cxn modelId="{D8FCA3B5-31F5-4F54-9965-F1CC21DDF63A}" type="presParOf" srcId="{F8729D26-D6AA-4FF5-8D3B-9A01A673B166}" destId="{888C7496-7110-4E94-8FE9-698514F5601C}" srcOrd="6" destOrd="0" presId="urn:microsoft.com/office/officeart/2005/8/layout/vProcess5"/>
    <dgm:cxn modelId="{857A44C5-0096-4CC8-82C1-1862A1B317C3}" type="presParOf" srcId="{F8729D26-D6AA-4FF5-8D3B-9A01A673B166}" destId="{A97118F0-267E-4F53-A262-A211B3D9F066}" srcOrd="7" destOrd="0" presId="urn:microsoft.com/office/officeart/2005/8/layout/vProcess5"/>
    <dgm:cxn modelId="{AB08CFFB-4A5C-42C9-918B-DA7C3858805A}" type="presParOf" srcId="{F8729D26-D6AA-4FF5-8D3B-9A01A673B166}" destId="{638440DC-47FC-464B-B91F-35A9E5FAE6E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FE13B-ACEF-4677-BBEC-19BE12E66C06}">
      <dsp:nvSpPr>
        <dsp:cNvPr id="0" name=""/>
        <dsp:cNvSpPr/>
      </dsp:nvSpPr>
      <dsp:spPr>
        <a:xfrm>
          <a:off x="0" y="15848"/>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32-40 hours per week: Mandatory Participation</a:t>
          </a:r>
        </a:p>
      </dsp:txBody>
      <dsp:txXfrm>
        <a:off x="30442" y="46290"/>
        <a:ext cx="10454716" cy="562726"/>
      </dsp:txXfrm>
    </dsp:sp>
    <dsp:sp modelId="{1C420C0B-C2DC-4ABC-9805-AA9DD813A8A1}">
      <dsp:nvSpPr>
        <dsp:cNvPr id="0" name=""/>
        <dsp:cNvSpPr/>
      </dsp:nvSpPr>
      <dsp:spPr>
        <a:xfrm>
          <a:off x="0" y="639458"/>
          <a:ext cx="10515600"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working </a:t>
          </a:r>
          <a:r>
            <a:rPr lang="en-US" sz="2000" u="sng" kern="1200"/>
            <a:t>32 hours per week </a:t>
          </a:r>
          <a:r>
            <a:rPr lang="en-US" sz="2000" kern="1200"/>
            <a:t>for 20 or more weeks </a:t>
          </a:r>
        </a:p>
        <a:p>
          <a:pPr marL="228600" lvl="1" indent="-228600" algn="l" defTabSz="889000">
            <a:lnSpc>
              <a:spcPct val="90000"/>
            </a:lnSpc>
            <a:spcBef>
              <a:spcPct val="0"/>
            </a:spcBef>
            <a:spcAft>
              <a:spcPct val="20000"/>
            </a:spcAft>
            <a:buChar char="•"/>
          </a:pPr>
          <a:r>
            <a:rPr lang="en-US" sz="2000" kern="1200"/>
            <a:t>18 years of age</a:t>
          </a:r>
        </a:p>
        <a:p>
          <a:pPr marL="228600" lvl="1" indent="-228600" algn="l" defTabSz="889000">
            <a:lnSpc>
              <a:spcPct val="90000"/>
            </a:lnSpc>
            <a:spcBef>
              <a:spcPct val="0"/>
            </a:spcBef>
            <a:spcAft>
              <a:spcPct val="20000"/>
            </a:spcAft>
            <a:buChar char="•"/>
          </a:pPr>
          <a:r>
            <a:rPr lang="en-US" sz="2000" kern="1200"/>
            <a:t>Permanent, regularly funded position (not of limited duration)</a:t>
          </a:r>
        </a:p>
      </dsp:txBody>
      <dsp:txXfrm>
        <a:off x="0" y="639458"/>
        <a:ext cx="10515600" cy="1049490"/>
      </dsp:txXfrm>
    </dsp:sp>
    <dsp:sp modelId="{6E746092-65F6-4202-9C2B-B7386BAD6569}">
      <dsp:nvSpPr>
        <dsp:cNvPr id="0" name=""/>
        <dsp:cNvSpPr/>
      </dsp:nvSpPr>
      <dsp:spPr>
        <a:xfrm>
          <a:off x="0" y="1688949"/>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20-31 hours per week: Mandatory Non-Public Safety Participation</a:t>
          </a:r>
        </a:p>
      </dsp:txBody>
      <dsp:txXfrm>
        <a:off x="30442" y="1719391"/>
        <a:ext cx="10454716" cy="562726"/>
      </dsp:txXfrm>
    </dsp:sp>
    <dsp:sp modelId="{25F00BF5-BF49-4803-81E0-7126F7737CFF}">
      <dsp:nvSpPr>
        <dsp:cNvPr id="0" name=""/>
        <dsp:cNvSpPr/>
      </dsp:nvSpPr>
      <dsp:spPr>
        <a:xfrm>
          <a:off x="0" y="2312559"/>
          <a:ext cx="10515600"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Enroll in non-public safety plan</a:t>
          </a:r>
        </a:p>
        <a:p>
          <a:pPr marL="228600" lvl="1" indent="-228600" algn="l" defTabSz="889000">
            <a:lnSpc>
              <a:spcPct val="90000"/>
            </a:lnSpc>
            <a:spcBef>
              <a:spcPct val="0"/>
            </a:spcBef>
            <a:spcAft>
              <a:spcPct val="20000"/>
            </a:spcAft>
            <a:buChar char="•"/>
          </a:pPr>
          <a:r>
            <a:rPr lang="en-US" sz="2000" kern="1200" dirty="0"/>
            <a:t>Upon meeting 32 hours per week in a permanent position can be enrolled in PS Plan</a:t>
          </a:r>
        </a:p>
      </dsp:txBody>
      <dsp:txXfrm>
        <a:off x="0" y="2312559"/>
        <a:ext cx="10515600" cy="699660"/>
      </dsp:txXfrm>
    </dsp:sp>
    <dsp:sp modelId="{FE6CE859-F073-41B6-8520-C185B4980D27}">
      <dsp:nvSpPr>
        <dsp:cNvPr id="0" name=""/>
        <dsp:cNvSpPr/>
      </dsp:nvSpPr>
      <dsp:spPr>
        <a:xfrm>
          <a:off x="0" y="3012219"/>
          <a:ext cx="1051560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Less than 20 hours per week or Temporary Position: Optional Participation</a:t>
          </a:r>
        </a:p>
      </dsp:txBody>
      <dsp:txXfrm>
        <a:off x="30442" y="3042661"/>
        <a:ext cx="10454716" cy="562726"/>
      </dsp:txXfrm>
    </dsp:sp>
    <dsp:sp modelId="{1E22F97C-9DB2-4DA4-B7C3-B25C384622F6}">
      <dsp:nvSpPr>
        <dsp:cNvPr id="0" name=""/>
        <dsp:cNvSpPr/>
      </dsp:nvSpPr>
      <dsp:spPr>
        <a:xfrm>
          <a:off x="0" y="3635829"/>
          <a:ext cx="10515600"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Employee can elect to participate at their own expense into a non-public safety plan</a:t>
          </a:r>
        </a:p>
        <a:p>
          <a:pPr marL="228600" lvl="1" indent="-228600" algn="l" defTabSz="889000">
            <a:lnSpc>
              <a:spcPct val="90000"/>
            </a:lnSpc>
            <a:spcBef>
              <a:spcPct val="0"/>
            </a:spcBef>
            <a:spcAft>
              <a:spcPct val="20000"/>
            </a:spcAft>
            <a:buChar char="•"/>
          </a:pPr>
          <a:r>
            <a:rPr lang="en-US" sz="2000" kern="1200" dirty="0"/>
            <a:t>Waivers found in the New Hire form packet online</a:t>
          </a:r>
        </a:p>
      </dsp:txBody>
      <dsp:txXfrm>
        <a:off x="0" y="3635829"/>
        <a:ext cx="10515600" cy="699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8AC29-243D-4757-81DC-FCB1EA744C72}">
      <dsp:nvSpPr>
        <dsp:cNvPr id="0" name=""/>
        <dsp:cNvSpPr/>
      </dsp:nvSpPr>
      <dsp:spPr>
        <a:xfrm>
          <a:off x="77" y="1420613"/>
          <a:ext cx="3144083" cy="90481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Public Safety With Prior Service </a:t>
          </a:r>
        </a:p>
      </dsp:txBody>
      <dsp:txXfrm>
        <a:off x="77" y="1420613"/>
        <a:ext cx="3144083" cy="904811"/>
      </dsp:txXfrm>
    </dsp:sp>
    <dsp:sp modelId="{33647B3C-C88A-46EA-BC94-5042E705E770}">
      <dsp:nvSpPr>
        <dsp:cNvPr id="0" name=""/>
        <dsp:cNvSpPr/>
      </dsp:nvSpPr>
      <dsp:spPr>
        <a:xfrm>
          <a:off x="77" y="2325425"/>
          <a:ext cx="3144083" cy="181856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None/>
          </a:pPr>
          <a:r>
            <a:rPr lang="en-US" sz="2500" kern="1200" dirty="0"/>
            <a:t>19.27% total</a:t>
          </a:r>
        </a:p>
        <a:p>
          <a:pPr marL="457200" lvl="2" indent="-228600" algn="l" defTabSz="1111250">
            <a:lnSpc>
              <a:spcPct val="90000"/>
            </a:lnSpc>
            <a:spcBef>
              <a:spcPct val="0"/>
            </a:spcBef>
            <a:spcAft>
              <a:spcPct val="15000"/>
            </a:spcAft>
            <a:buChar char="•"/>
          </a:pPr>
          <a:r>
            <a:rPr lang="en-US" sz="2500" kern="1200" dirty="0"/>
            <a:t>5.5% Employee</a:t>
          </a:r>
        </a:p>
        <a:p>
          <a:pPr marL="457200" lvl="2" indent="-228600" algn="l" defTabSz="1111250">
            <a:lnSpc>
              <a:spcPct val="90000"/>
            </a:lnSpc>
            <a:spcBef>
              <a:spcPct val="0"/>
            </a:spcBef>
            <a:spcAft>
              <a:spcPct val="15000"/>
            </a:spcAft>
            <a:buChar char="•"/>
          </a:pPr>
          <a:r>
            <a:rPr lang="en-US" sz="2500" kern="1200" dirty="0"/>
            <a:t>12.63% Employer </a:t>
          </a:r>
          <a:r>
            <a:rPr lang="en-US" sz="2300" kern="1200" dirty="0"/>
            <a:t>(increase of 1.23%)</a:t>
          </a:r>
        </a:p>
      </dsp:txBody>
      <dsp:txXfrm>
        <a:off x="77" y="2325425"/>
        <a:ext cx="3144083" cy="1818562"/>
      </dsp:txXfrm>
    </dsp:sp>
    <dsp:sp modelId="{2C9D7B83-CE62-46B9-AEE4-2EDFFDA06831}">
      <dsp:nvSpPr>
        <dsp:cNvPr id="0" name=""/>
        <dsp:cNvSpPr/>
      </dsp:nvSpPr>
      <dsp:spPr>
        <a:xfrm>
          <a:off x="3587807" y="1420613"/>
          <a:ext cx="3144083" cy="904811"/>
        </a:xfrm>
        <a:prstGeom prst="rect">
          <a:avLst/>
        </a:prstGeom>
        <a:solidFill>
          <a:schemeClr val="accent2">
            <a:hueOff val="-10543387"/>
            <a:satOff val="-19599"/>
            <a:lumOff val="21960"/>
            <a:alphaOff val="0"/>
          </a:schemeClr>
        </a:solidFill>
        <a:ln w="12700" cap="flat" cmpd="sng" algn="ctr">
          <a:solidFill>
            <a:schemeClr val="accent2">
              <a:hueOff val="-10543387"/>
              <a:satOff val="-19599"/>
              <a:lumOff val="219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Public Safety Without Prior Service</a:t>
          </a:r>
        </a:p>
      </dsp:txBody>
      <dsp:txXfrm>
        <a:off x="3587807" y="1420613"/>
        <a:ext cx="3144083" cy="904811"/>
      </dsp:txXfrm>
    </dsp:sp>
    <dsp:sp modelId="{84F42C7E-485F-4272-BC14-96407E85F2E9}">
      <dsp:nvSpPr>
        <dsp:cNvPr id="0" name=""/>
        <dsp:cNvSpPr/>
      </dsp:nvSpPr>
      <dsp:spPr>
        <a:xfrm>
          <a:off x="3584333" y="2325425"/>
          <a:ext cx="3151032" cy="1818562"/>
        </a:xfrm>
        <a:prstGeom prst="rect">
          <a:avLst/>
        </a:prstGeom>
        <a:solidFill>
          <a:schemeClr val="accent2">
            <a:tint val="40000"/>
            <a:alpha val="90000"/>
            <a:hueOff val="-11299312"/>
            <a:satOff val="36847"/>
            <a:lumOff val="4587"/>
            <a:alphaOff val="0"/>
          </a:schemeClr>
        </a:solidFill>
        <a:ln w="12700" cap="flat" cmpd="sng" algn="ctr">
          <a:solidFill>
            <a:schemeClr val="accent2">
              <a:tint val="40000"/>
              <a:alpha val="90000"/>
              <a:hueOff val="-11299312"/>
              <a:satOff val="36847"/>
              <a:lumOff val="45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None/>
          </a:pPr>
          <a:r>
            <a:rPr lang="en-US" sz="2500" kern="1200" dirty="0"/>
            <a:t>15.45% total</a:t>
          </a:r>
        </a:p>
        <a:p>
          <a:pPr marL="457200" lvl="2" indent="-228600" algn="l" defTabSz="1111250">
            <a:lnSpc>
              <a:spcPct val="90000"/>
            </a:lnSpc>
            <a:spcBef>
              <a:spcPct val="0"/>
            </a:spcBef>
            <a:spcAft>
              <a:spcPct val="15000"/>
            </a:spcAft>
            <a:buChar char="•"/>
          </a:pPr>
          <a:r>
            <a:rPr lang="en-US" sz="2500" kern="1200" dirty="0"/>
            <a:t>5.5% Employee</a:t>
          </a:r>
        </a:p>
        <a:p>
          <a:pPr marL="457200" lvl="2" indent="-228600" algn="l" defTabSz="1111250">
            <a:lnSpc>
              <a:spcPct val="90000"/>
            </a:lnSpc>
            <a:spcBef>
              <a:spcPct val="0"/>
            </a:spcBef>
            <a:spcAft>
              <a:spcPct val="15000"/>
            </a:spcAft>
            <a:buChar char="•"/>
          </a:pPr>
          <a:r>
            <a:rPr lang="en-US" sz="2500" kern="1200" dirty="0"/>
            <a:t>8.81% Employer </a:t>
          </a:r>
          <a:r>
            <a:rPr lang="en-US" sz="2300" kern="1200" dirty="0"/>
            <a:t>(decrease of 0.35%)</a:t>
          </a:r>
        </a:p>
      </dsp:txBody>
      <dsp:txXfrm>
        <a:off x="3584333" y="2325425"/>
        <a:ext cx="3151032" cy="1818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8FF72-B7EA-4CE9-A7A5-949A19C80DDB}">
      <dsp:nvSpPr>
        <dsp:cNvPr id="0" name=""/>
        <dsp:cNvSpPr/>
      </dsp:nvSpPr>
      <dsp:spPr>
        <a:xfrm>
          <a:off x="0" y="0"/>
          <a:ext cx="44043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Eligible for normal retirement but </a:t>
          </a:r>
          <a:r>
            <a:rPr lang="en-US" sz="2400" u="sng" kern="1200"/>
            <a:t>under the age of 59 ½</a:t>
          </a:r>
          <a:endParaRPr lang="en-US" sz="2400" kern="1200"/>
        </a:p>
      </dsp:txBody>
      <dsp:txXfrm>
        <a:off x="38234" y="38234"/>
        <a:ext cx="2995729" cy="1228933"/>
      </dsp:txXfrm>
    </dsp:sp>
    <dsp:sp modelId="{84F3FC6F-4B11-4E25-9D08-DB9D6AF423AB}">
      <dsp:nvSpPr>
        <dsp:cNvPr id="0" name=""/>
        <dsp:cNvSpPr/>
      </dsp:nvSpPr>
      <dsp:spPr>
        <a:xfrm>
          <a:off x="388619" y="1522968"/>
          <a:ext cx="44043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Reemployed by the </a:t>
          </a:r>
          <a:r>
            <a:rPr lang="en-US" sz="2400" u="sng" kern="1200"/>
            <a:t>same</a:t>
          </a:r>
          <a:r>
            <a:rPr lang="en-US" sz="2400" kern="1200"/>
            <a:t> employer </a:t>
          </a:r>
        </a:p>
      </dsp:txBody>
      <dsp:txXfrm>
        <a:off x="426853" y="1561202"/>
        <a:ext cx="3090761" cy="1228933"/>
      </dsp:txXfrm>
    </dsp:sp>
    <dsp:sp modelId="{44348E75-8A80-402A-BC98-FEE3618826C5}">
      <dsp:nvSpPr>
        <dsp:cNvPr id="0" name=""/>
        <dsp:cNvSpPr/>
      </dsp:nvSpPr>
      <dsp:spPr>
        <a:xfrm>
          <a:off x="777239" y="3045936"/>
          <a:ext cx="4404360"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u="sng" kern="1200"/>
            <a:t>Without</a:t>
          </a:r>
          <a:r>
            <a:rPr lang="en-US" sz="2400" kern="1200"/>
            <a:t> a bona fide (31 day) break in service</a:t>
          </a:r>
        </a:p>
      </dsp:txBody>
      <dsp:txXfrm>
        <a:off x="815473" y="3084170"/>
        <a:ext cx="3090761" cy="1228933"/>
      </dsp:txXfrm>
    </dsp:sp>
    <dsp:sp modelId="{49461959-C873-4296-A9E4-79124DC463FE}">
      <dsp:nvSpPr>
        <dsp:cNvPr id="0" name=""/>
        <dsp:cNvSpPr/>
      </dsp:nvSpPr>
      <dsp:spPr>
        <a:xfrm>
          <a:off x="3555849"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46764" y="989929"/>
        <a:ext cx="466680" cy="638504"/>
      </dsp:txXfrm>
    </dsp:sp>
    <dsp:sp modelId="{26A68464-21AA-457E-B7E6-5DBD3FF7C062}">
      <dsp:nvSpPr>
        <dsp:cNvPr id="0" name=""/>
        <dsp:cNvSpPr/>
      </dsp:nvSpPr>
      <dsp:spPr>
        <a:xfrm>
          <a:off x="3944469"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135384" y="2504195"/>
        <a:ext cx="466680" cy="6385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1F8D75D-FDD2-465C-8A4B-9ED846331EC4}" type="datetimeFigureOut">
              <a:rPr lang="en-US" smtClean="0"/>
              <a:t>12/5/2025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98659EE-7CA0-4F48-AE88-1A94A31ECBC9}" type="slidenum">
              <a:rPr lang="en-US" smtClean="0"/>
              <a:t>‹#›</a:t>
            </a:fld>
            <a:endParaRPr lang="en-US" dirty="0"/>
          </a:p>
        </p:txBody>
      </p:sp>
    </p:spTree>
    <p:extLst>
      <p:ext uri="{BB962C8B-B14F-4D97-AF65-F5344CB8AC3E}">
        <p14:creationId xmlns:p14="http://schemas.microsoft.com/office/powerpoint/2010/main" val="324279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98659EE-7CA0-4F48-AE88-1A94A31ECB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81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6B8E-2492-AC93-7368-0EF09988E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34D17-DA42-25F0-C385-1AAFA1F2F4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C0C92-2DAD-690E-1E9B-924DB4E566C5}"/>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94B4D59E-9B8F-5609-BDA5-22A4954AC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A868B6-2549-6AAF-ACFF-3670177DA834}"/>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87610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8F77-1B82-B279-0263-4E22BBE00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9A6B4C-11A9-CE59-4774-D00E295FD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F4A75-49BD-FD40-41AF-4D57CE682ED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052C6B4D-A678-E753-107F-06D9C5D467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C06A48-1738-18AF-94B2-0BA1A8E3BD0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06689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FB992-CE71-2431-4CCD-153FE33E09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020D1-FCE4-B9EF-F50A-C6DC0B1ED1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85EEF-6A27-5886-D8BB-F936DF9CC8C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53DAD8A9-05FB-14B3-DCC6-AFEDB54462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026249-0407-A633-DCD7-1A5D82CBAD60}"/>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309181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6B8E-2492-AC93-7368-0EF09988E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34D17-DA42-25F0-C385-1AAFA1F2F4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C0C92-2DAD-690E-1E9B-924DB4E566C5}"/>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94B4D59E-9B8F-5609-BDA5-22A4954AC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A868B6-2549-6AAF-ACFF-3670177DA834}"/>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0290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8F0E-26A9-A667-1096-F37EDB8DD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C3E14-2709-E3FE-4DB4-6AC07291D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BECB3-E7E3-030F-FFF1-99F3392AB3D1}"/>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9AD54335-337D-08D9-D811-CC228AF503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573AD1-74BE-DBA6-9B4B-7D2EF22FC755}"/>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4217340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DC04-BA7B-F3B0-BE9F-76AB41F24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6C70D0-6D7A-9DDC-2A5C-9F9D012EC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97A91-67B2-F4CC-C896-06DC9F9C1619}"/>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349D9175-D078-75DE-877F-23F58EEB1A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D87A3B-A502-4573-3B5D-FD82147CE0C0}"/>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50843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69AA-10CB-B84C-1681-E013336E1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19E89-43F4-FE44-0C77-8945D04D1E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839404-172A-7FFD-3996-DB5889A90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70CF1-2FCC-2064-CF2E-FEEB79E24310}"/>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C5CBD766-46AD-AFA2-BDFF-9BD0FA0749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18DB80-0130-5DAD-BF3A-C6624C30F04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96928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6166-BCEE-3BC1-722F-962F4D4A8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6AC51-B9A9-80E0-F243-8F9B2826D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8C6D6-AA1F-82E9-7A61-BAED1822BF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CE443-3FC9-83CF-6146-37E22AD29B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5B1FE-D5EF-30DE-A337-AEFBF62CA4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3FAD12-F6E6-F8EE-1561-E3A559B9D86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8" name="Footer Placeholder 7">
            <a:extLst>
              <a:ext uri="{FF2B5EF4-FFF2-40B4-BE49-F238E27FC236}">
                <a16:creationId xmlns:a16="http://schemas.microsoft.com/office/drawing/2014/main" id="{BDF8755B-19EA-47D3-D1F1-11FDE83D72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A00F36-BBF4-E538-9097-B17A41D0C97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00523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D1DF-4AC9-1A6C-AD14-62ADEBBB5E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14705-F487-A82D-D647-BEDDB514D233}"/>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4" name="Footer Placeholder 3">
            <a:extLst>
              <a:ext uri="{FF2B5EF4-FFF2-40B4-BE49-F238E27FC236}">
                <a16:creationId xmlns:a16="http://schemas.microsoft.com/office/drawing/2014/main" id="{29E0136B-BB93-0391-1C4A-85175E619E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8D2A4B8-8341-6009-E64F-C45ADA039EEF}"/>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44650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C596B-137F-7751-B4B0-103ECC0B5514}"/>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3" name="Footer Placeholder 2">
            <a:extLst>
              <a:ext uri="{FF2B5EF4-FFF2-40B4-BE49-F238E27FC236}">
                <a16:creationId xmlns:a16="http://schemas.microsoft.com/office/drawing/2014/main" id="{1D1A8558-62C2-26F5-F016-8E41FDE25A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C1758D-4EFF-607F-3671-584E71345B27}"/>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2346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C51F-7BD0-784D-3847-6EF83114F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C7611-908C-1AF2-83C8-CA2B5C0D3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59D31-32B2-EDBA-86CF-3A538435A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931FC-7861-358B-CD6B-2904ED14C5C2}"/>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7A1980CF-654F-C61E-1306-2E97C1B994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62EB8A-6222-DE7C-BFD0-4988F90B4289}"/>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10087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8F0E-26A9-A667-1096-F37EDB8DD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C3E14-2709-E3FE-4DB4-6AC07291D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BECB3-E7E3-030F-FFF1-99F3392AB3D1}"/>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9AD54335-337D-08D9-D811-CC228AF503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573AD1-74BE-DBA6-9B4B-7D2EF22FC755}"/>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014672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3335-63D0-C2FA-CC23-874F8BDD6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D95A-93DC-3980-C20A-79913E216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08F490-22CC-304D-ADDA-D2BD637C4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A57EB-1932-1259-ADA6-E3085180CE6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FD9EBEB9-A683-C507-1C08-8E44E8A676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BE37D1-9B7F-46AA-1854-B4A54A1373AF}"/>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532596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8F77-1B82-B279-0263-4E22BBE00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9A6B4C-11A9-CE59-4774-D00E295FD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F4A75-49BD-FD40-41AF-4D57CE682ED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052C6B4D-A678-E753-107F-06D9C5D467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C06A48-1738-18AF-94B2-0BA1A8E3BD0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23650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FB992-CE71-2431-4CCD-153FE33E09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020D1-FCE4-B9EF-F50A-C6DC0B1ED1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85EEF-6A27-5886-D8BB-F936DF9CC8C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53DAD8A9-05FB-14B3-DCC6-AFEDB54462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026249-0407-A633-DCD7-1A5D82CBAD60}"/>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9855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DC04-BA7B-F3B0-BE9F-76AB41F24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6C70D0-6D7A-9DDC-2A5C-9F9D012EC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97A91-67B2-F4CC-C896-06DC9F9C1619}"/>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349D9175-D078-75DE-877F-23F58EEB1A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D87A3B-A502-4573-3B5D-FD82147CE0C0}"/>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58120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69AA-10CB-B84C-1681-E013336E1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19E89-43F4-FE44-0C77-8945D04D1E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839404-172A-7FFD-3996-DB5889A90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70CF1-2FCC-2064-CF2E-FEEB79E24310}"/>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C5CBD766-46AD-AFA2-BDFF-9BD0FA0749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18DB80-0130-5DAD-BF3A-C6624C30F04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90509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6166-BCEE-3BC1-722F-962F4D4A8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6AC51-B9A9-80E0-F243-8F9B2826D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8C6D6-AA1F-82E9-7A61-BAED1822BF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CE443-3FC9-83CF-6146-37E22AD29B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5B1FE-D5EF-30DE-A337-AEFBF62CA4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3FAD12-F6E6-F8EE-1561-E3A559B9D86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8" name="Footer Placeholder 7">
            <a:extLst>
              <a:ext uri="{FF2B5EF4-FFF2-40B4-BE49-F238E27FC236}">
                <a16:creationId xmlns:a16="http://schemas.microsoft.com/office/drawing/2014/main" id="{BDF8755B-19EA-47D3-D1F1-11FDE83D72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A00F36-BBF4-E538-9097-B17A41D0C97B}"/>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80780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D1DF-4AC9-1A6C-AD14-62ADEBBB5E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14705-F487-A82D-D647-BEDDB514D233}"/>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4" name="Footer Placeholder 3">
            <a:extLst>
              <a:ext uri="{FF2B5EF4-FFF2-40B4-BE49-F238E27FC236}">
                <a16:creationId xmlns:a16="http://schemas.microsoft.com/office/drawing/2014/main" id="{29E0136B-BB93-0391-1C4A-85175E619E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8D2A4B8-8341-6009-E64F-C45ADA039EEF}"/>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33169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C596B-137F-7751-B4B0-103ECC0B5514}"/>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3" name="Footer Placeholder 2">
            <a:extLst>
              <a:ext uri="{FF2B5EF4-FFF2-40B4-BE49-F238E27FC236}">
                <a16:creationId xmlns:a16="http://schemas.microsoft.com/office/drawing/2014/main" id="{1D1A8558-62C2-26F5-F016-8E41FDE25A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C1758D-4EFF-607F-3671-584E71345B27}"/>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3967512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C51F-7BD0-784D-3847-6EF83114F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C7611-908C-1AF2-83C8-CA2B5C0D3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59D31-32B2-EDBA-86CF-3A538435A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931FC-7861-358B-CD6B-2904ED14C5C2}"/>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7A1980CF-654F-C61E-1306-2E97C1B994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62EB8A-6222-DE7C-BFD0-4988F90B4289}"/>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258572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3335-63D0-C2FA-CC23-874F8BDD6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D95A-93DC-3980-C20A-79913E216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08F490-22CC-304D-ADDA-D2BD637C4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A57EB-1932-1259-ADA6-E3085180CE67}"/>
              </a:ext>
            </a:extLst>
          </p:cNvPr>
          <p:cNvSpPr>
            <a:spLocks noGrp="1"/>
          </p:cNvSpPr>
          <p:nvPr>
            <p:ph type="dt" sz="half" idx="10"/>
          </p:nvPr>
        </p:nvSpPr>
        <p:spPr/>
        <p:txBody>
          <a:bodyPr/>
          <a:lstStyle/>
          <a:p>
            <a:fld id="{9D1D784B-85F5-4427-99D1-D7EAD2615139}" type="datetimeFigureOut">
              <a:rPr lang="en-US" smtClean="0"/>
              <a:t>12/5/2025</a:t>
            </a:fld>
            <a:endParaRPr lang="en-US" dirty="0"/>
          </a:p>
        </p:txBody>
      </p:sp>
      <p:sp>
        <p:nvSpPr>
          <p:cNvPr id="6" name="Footer Placeholder 5">
            <a:extLst>
              <a:ext uri="{FF2B5EF4-FFF2-40B4-BE49-F238E27FC236}">
                <a16:creationId xmlns:a16="http://schemas.microsoft.com/office/drawing/2014/main" id="{FD9EBEB9-A683-C507-1C08-8E44E8A676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BE37D1-9B7F-46AA-1854-B4A54A1373AF}"/>
              </a:ext>
            </a:extLst>
          </p:cNvPr>
          <p:cNvSpPr>
            <a:spLocks noGrp="1"/>
          </p:cNvSpPr>
          <p:nvPr>
            <p:ph type="sldNum" sz="quarter" idx="12"/>
          </p:nvPr>
        </p:nvSpPr>
        <p:spPr/>
        <p:txBody>
          <a:bodyPr/>
          <a:lstStyle/>
          <a:p>
            <a:fld id="{71E71625-6729-4AD2-873E-78C68861D6B9}" type="slidenum">
              <a:rPr lang="en-US" smtClean="0"/>
              <a:t>‹#›</a:t>
            </a:fld>
            <a:endParaRPr lang="en-US" dirty="0"/>
          </a:p>
        </p:txBody>
      </p:sp>
    </p:spTree>
    <p:extLst>
      <p:ext uri="{BB962C8B-B14F-4D97-AF65-F5344CB8AC3E}">
        <p14:creationId xmlns:p14="http://schemas.microsoft.com/office/powerpoint/2010/main" val="1437256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558986-BEE1-93D1-67AC-375829D4D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BB6C19-D05F-E55C-E302-61713551F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85B5F-9AAB-FBCE-9FB1-6BC3162A3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504E7641-E0F9-0857-573E-222EFC8BE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85AFF2-2DEB-D897-D22B-0482ECE3B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71625-6729-4AD2-873E-78C68861D6B9}" type="slidenum">
              <a:rPr lang="en-US" smtClean="0"/>
              <a:t>‹#›</a:t>
            </a:fld>
            <a:endParaRPr lang="en-US" dirty="0"/>
          </a:p>
        </p:txBody>
      </p:sp>
    </p:spTree>
    <p:extLst>
      <p:ext uri="{BB962C8B-B14F-4D97-AF65-F5344CB8AC3E}">
        <p14:creationId xmlns:p14="http://schemas.microsoft.com/office/powerpoint/2010/main" val="4716102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558986-BEE1-93D1-67AC-375829D4D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BB6C19-D05F-E55C-E302-61713551F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85B5F-9AAB-FBCE-9FB1-6BC3162A3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784B-85F5-4427-99D1-D7EAD2615139}" type="datetimeFigureOut">
              <a:rPr lang="en-US" smtClean="0"/>
              <a:t>12/5/2025</a:t>
            </a:fld>
            <a:endParaRPr lang="en-US" dirty="0"/>
          </a:p>
        </p:txBody>
      </p:sp>
      <p:sp>
        <p:nvSpPr>
          <p:cNvPr id="5" name="Footer Placeholder 4">
            <a:extLst>
              <a:ext uri="{FF2B5EF4-FFF2-40B4-BE49-F238E27FC236}">
                <a16:creationId xmlns:a16="http://schemas.microsoft.com/office/drawing/2014/main" id="{504E7641-E0F9-0857-573E-222EFC8BE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85AFF2-2DEB-D897-D22B-0482ECE3B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71625-6729-4AD2-873E-78C68861D6B9}" type="slidenum">
              <a:rPr lang="en-US" smtClean="0"/>
              <a:t>‹#›</a:t>
            </a:fld>
            <a:endParaRPr lang="en-US" dirty="0"/>
          </a:p>
        </p:txBody>
      </p:sp>
    </p:spTree>
    <p:extLst>
      <p:ext uri="{BB962C8B-B14F-4D97-AF65-F5344CB8AC3E}">
        <p14:creationId xmlns:p14="http://schemas.microsoft.com/office/powerpoint/2010/main" val="138982902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E9D8-91F2-1C25-F166-71A66F42EEC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D882C6A-276A-1591-D0F5-90CE4D89F65A}"/>
              </a:ext>
              <a:ext uri="{C183D7F6-B498-43B3-948B-1728B52AA6E4}">
                <adec:decorative xmlns:adec="http://schemas.microsoft.com/office/drawing/2017/decorative" val="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22686" b="2314"/>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8D7FC30-E596-FFCA-1170-0C8BE2565863}"/>
              </a:ext>
            </a:extLst>
          </p:cNvPr>
          <p:cNvSpPr>
            <a:spLocks noGrp="1"/>
          </p:cNvSpPr>
          <p:nvPr>
            <p:ph type="ctrTitle"/>
          </p:nvPr>
        </p:nvSpPr>
        <p:spPr>
          <a:xfrm>
            <a:off x="1577789" y="-921593"/>
            <a:ext cx="9144000" cy="2900518"/>
          </a:xfrm>
        </p:spPr>
        <p:txBody>
          <a:bodyPr>
            <a:normAutofit/>
          </a:bodyPr>
          <a:lstStyle/>
          <a:p>
            <a:r>
              <a:rPr lang="en-US" sz="6600" dirty="0">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rPr>
              <a:t>NDPERS Update</a:t>
            </a:r>
          </a:p>
        </p:txBody>
      </p:sp>
      <p:sp>
        <p:nvSpPr>
          <p:cNvPr id="3" name="Subtitle 2">
            <a:extLst>
              <a:ext uri="{FF2B5EF4-FFF2-40B4-BE49-F238E27FC236}">
                <a16:creationId xmlns:a16="http://schemas.microsoft.com/office/drawing/2014/main" id="{A6F7D289-DAC6-23CF-EFA3-E4304CFD7014}"/>
              </a:ext>
            </a:extLst>
          </p:cNvPr>
          <p:cNvSpPr>
            <a:spLocks noGrp="1"/>
          </p:cNvSpPr>
          <p:nvPr>
            <p:ph type="subTitle" idx="1"/>
          </p:nvPr>
        </p:nvSpPr>
        <p:spPr>
          <a:xfrm>
            <a:off x="1389528" y="3236257"/>
            <a:ext cx="9144001" cy="2178423"/>
          </a:xfrm>
        </p:spPr>
        <p:txBody>
          <a:bodyPr>
            <a:normAutofit/>
          </a:bodyPr>
          <a:lstStyle/>
          <a:p>
            <a:r>
              <a:rPr lang="en-US" sz="3600" b="1" dirty="0">
                <a:solidFill>
                  <a:srgbClr val="FFFFFF"/>
                </a:solidFill>
              </a:rPr>
              <a:t>December 2025 Overview </a:t>
            </a:r>
          </a:p>
          <a:p>
            <a:r>
              <a:rPr lang="en-US" sz="3600" b="1" dirty="0">
                <a:solidFill>
                  <a:srgbClr val="FFFFFF"/>
                </a:solidFill>
              </a:rPr>
              <a:t>ND County Commissioners Summit</a:t>
            </a:r>
          </a:p>
          <a:p>
            <a:endParaRPr lang="en-US" dirty="0">
              <a:solidFill>
                <a:srgbClr val="FFFFFF"/>
              </a:solidFill>
            </a:endParaRPr>
          </a:p>
          <a:p>
            <a:r>
              <a:rPr lang="en-US" dirty="0">
                <a:solidFill>
                  <a:srgbClr val="FFFFFF"/>
                </a:solidFill>
              </a:rPr>
              <a:t>MaryJo Anderson, Defined Benefit Retirement Programs  Manager</a:t>
            </a:r>
          </a:p>
          <a:p>
            <a:endParaRPr lang="en-US" dirty="0">
              <a:solidFill>
                <a:srgbClr val="FFFFFF"/>
              </a:solidFill>
            </a:endParaRPr>
          </a:p>
        </p:txBody>
      </p:sp>
    </p:spTree>
    <p:extLst>
      <p:ext uri="{BB962C8B-B14F-4D97-AF65-F5344CB8AC3E}">
        <p14:creationId xmlns:p14="http://schemas.microsoft.com/office/powerpoint/2010/main" val="9367916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766F-07A7-D37E-85DF-E2465D3AB466}"/>
              </a:ext>
            </a:extLst>
          </p:cNvPr>
          <p:cNvSpPr>
            <a:spLocks noGrp="1"/>
          </p:cNvSpPr>
          <p:nvPr>
            <p:ph type="title"/>
          </p:nvPr>
        </p:nvSpPr>
        <p:spPr/>
        <p:txBody>
          <a:bodyPr/>
          <a:lstStyle/>
          <a:p>
            <a:r>
              <a:rPr lang="en-US" dirty="0"/>
              <a:t>Conflict Discovered – March 2025</a:t>
            </a:r>
          </a:p>
        </p:txBody>
      </p:sp>
      <p:sp>
        <p:nvSpPr>
          <p:cNvPr id="4" name="Text Placeholder 3">
            <a:extLst>
              <a:ext uri="{FF2B5EF4-FFF2-40B4-BE49-F238E27FC236}">
                <a16:creationId xmlns:a16="http://schemas.microsoft.com/office/drawing/2014/main" id="{F1C943FF-8A8D-A7FF-9DD6-1DAA7D14951F}"/>
              </a:ext>
            </a:extLst>
          </p:cNvPr>
          <p:cNvSpPr>
            <a:spLocks noGrp="1"/>
          </p:cNvSpPr>
          <p:nvPr>
            <p:ph type="body" idx="1"/>
          </p:nvPr>
        </p:nvSpPr>
        <p:spPr>
          <a:xfrm>
            <a:off x="839788" y="1717024"/>
            <a:ext cx="5157787" cy="823912"/>
          </a:xfrm>
        </p:spPr>
        <p:txBody>
          <a:bodyPr/>
          <a:lstStyle/>
          <a:p>
            <a:r>
              <a:rPr lang="en-US" dirty="0"/>
              <a:t>Internal Revenue Code (IRC) </a:t>
            </a:r>
          </a:p>
        </p:txBody>
      </p:sp>
      <p:sp>
        <p:nvSpPr>
          <p:cNvPr id="3" name="Content Placeholder 2">
            <a:extLst>
              <a:ext uri="{FF2B5EF4-FFF2-40B4-BE49-F238E27FC236}">
                <a16:creationId xmlns:a16="http://schemas.microsoft.com/office/drawing/2014/main" id="{F21B7089-B542-7AB0-1DFB-5B463F0938E9}"/>
              </a:ext>
            </a:extLst>
          </p:cNvPr>
          <p:cNvSpPr>
            <a:spLocks noGrp="1"/>
          </p:cNvSpPr>
          <p:nvPr>
            <p:ph sz="half" idx="2"/>
          </p:nvPr>
        </p:nvSpPr>
        <p:spPr>
          <a:xfrm>
            <a:off x="839788" y="2738160"/>
            <a:ext cx="5157787" cy="3684588"/>
          </a:xfrm>
        </p:spPr>
        <p:txBody>
          <a:bodyPr>
            <a:normAutofit/>
          </a:bodyPr>
          <a:lstStyle/>
          <a:p>
            <a:pPr marL="0" indent="0">
              <a:buNone/>
            </a:pPr>
            <a:r>
              <a:rPr lang="en-US" dirty="0"/>
              <a:t>Prohibits allowing a waiver of participation once an employee elects to join the retirement plan if the employee remains employed with the same employer in an eligible position.</a:t>
            </a:r>
          </a:p>
        </p:txBody>
      </p:sp>
      <p:sp>
        <p:nvSpPr>
          <p:cNvPr id="5" name="Text Placeholder 4">
            <a:extLst>
              <a:ext uri="{FF2B5EF4-FFF2-40B4-BE49-F238E27FC236}">
                <a16:creationId xmlns:a16="http://schemas.microsoft.com/office/drawing/2014/main" id="{0C00E079-A4CC-DDEC-F607-40B1FFDCBAFE}"/>
              </a:ext>
            </a:extLst>
          </p:cNvPr>
          <p:cNvSpPr>
            <a:spLocks noGrp="1"/>
          </p:cNvSpPr>
          <p:nvPr>
            <p:ph type="body" sz="quarter" idx="3"/>
          </p:nvPr>
        </p:nvSpPr>
        <p:spPr>
          <a:xfrm>
            <a:off x="6060141" y="1770809"/>
            <a:ext cx="4993341" cy="823912"/>
          </a:xfrm>
        </p:spPr>
        <p:txBody>
          <a:bodyPr>
            <a:normAutofit/>
          </a:bodyPr>
          <a:lstStyle/>
          <a:p>
            <a:r>
              <a:rPr lang="en-US" dirty="0"/>
              <a:t>NDCC 54-52-02.11 </a:t>
            </a:r>
            <a:br>
              <a:rPr lang="en-US" dirty="0"/>
            </a:br>
            <a:r>
              <a:rPr lang="en-US" dirty="0"/>
              <a:t>and NDCC 54-52.6-02.1(3)</a:t>
            </a:r>
          </a:p>
        </p:txBody>
      </p:sp>
      <p:sp>
        <p:nvSpPr>
          <p:cNvPr id="6" name="Content Placeholder 5">
            <a:extLst>
              <a:ext uri="{FF2B5EF4-FFF2-40B4-BE49-F238E27FC236}">
                <a16:creationId xmlns:a16="http://schemas.microsoft.com/office/drawing/2014/main" id="{0993BBD0-6345-8C6C-3BB1-E273FBE984DE}"/>
              </a:ext>
            </a:extLst>
          </p:cNvPr>
          <p:cNvSpPr>
            <a:spLocks noGrp="1"/>
          </p:cNvSpPr>
          <p:nvPr>
            <p:ph sz="quarter" idx="4"/>
          </p:nvPr>
        </p:nvSpPr>
        <p:spPr>
          <a:xfrm>
            <a:off x="6060141" y="2818839"/>
            <a:ext cx="4993341" cy="3684588"/>
          </a:xfrm>
        </p:spPr>
        <p:txBody>
          <a:bodyPr/>
          <a:lstStyle/>
          <a:p>
            <a:pPr marL="0" indent="0">
              <a:buNone/>
            </a:pPr>
            <a:r>
              <a:rPr lang="en-US" dirty="0"/>
              <a:t>Allows county elected officials at their individual option to enroll in NDPERS retirement plan within the first 6 months of their term.</a:t>
            </a:r>
          </a:p>
        </p:txBody>
      </p:sp>
      <p:sp>
        <p:nvSpPr>
          <p:cNvPr id="8" name="Content Placeholder 2">
            <a:extLst>
              <a:ext uri="{FF2B5EF4-FFF2-40B4-BE49-F238E27FC236}">
                <a16:creationId xmlns:a16="http://schemas.microsoft.com/office/drawing/2014/main" id="{F4A532A7-5C17-4DC8-DEEC-E6C4374AEF6C}"/>
              </a:ext>
            </a:extLst>
          </p:cNvPr>
          <p:cNvSpPr txBox="1">
            <a:spLocks/>
          </p:cNvSpPr>
          <p:nvPr/>
        </p:nvSpPr>
        <p:spPr>
          <a:xfrm>
            <a:off x="7049317" y="1920875"/>
            <a:ext cx="3959342" cy="3750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1" i="0" u="none" strike="noStrike" kern="1200" cap="none" spc="0" normalizeH="0" baseline="0" noProof="0" dirty="0">
                <a:ln>
                  <a:noFill/>
                </a:ln>
                <a:solidFill>
                  <a:srgbClr val="796E66"/>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srgbClr val="796E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2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1789-B453-8967-8A60-885D4C82CD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D4B6E5-7040-2240-9B9B-8B261BEF3558}"/>
              </a:ext>
            </a:extLst>
          </p:cNvPr>
          <p:cNvSpPr>
            <a:spLocks noGrp="1"/>
          </p:cNvSpPr>
          <p:nvPr>
            <p:ph type="title"/>
          </p:nvPr>
        </p:nvSpPr>
        <p:spPr>
          <a:xfrm>
            <a:off x="808638" y="386930"/>
            <a:ext cx="9236700" cy="1188950"/>
          </a:xfrm>
        </p:spPr>
        <p:txBody>
          <a:bodyPr anchor="b">
            <a:normAutofit/>
          </a:bodyPr>
          <a:lstStyle/>
          <a:p>
            <a:r>
              <a:rPr lang="en-US" sz="5400"/>
              <a:t>Authority to Resolve Conflict</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D1065F-8156-9904-2752-DE7F99BFB74A}"/>
              </a:ext>
            </a:extLst>
          </p:cNvPr>
          <p:cNvSpPr>
            <a:spLocks noGrp="1"/>
          </p:cNvSpPr>
          <p:nvPr>
            <p:ph idx="1"/>
          </p:nvPr>
        </p:nvSpPr>
        <p:spPr>
          <a:xfrm>
            <a:off x="793660" y="2599509"/>
            <a:ext cx="10143668" cy="3435531"/>
          </a:xfrm>
        </p:spPr>
        <p:txBody>
          <a:bodyPr anchor="ctr">
            <a:normAutofit/>
          </a:bodyPr>
          <a:lstStyle/>
          <a:p>
            <a:pPr lvl="1"/>
            <a:r>
              <a:rPr lang="en-US" b="1" dirty="0"/>
              <a:t>NDCC 54-52-23 provides NDPERS Board authority to address any section of NDCC chapter 54-52 that does not meet compliance with federal statutes or rules, subject to the approval of the employee benefits programs committee.  </a:t>
            </a:r>
          </a:p>
          <a:p>
            <a:pPr lvl="1"/>
            <a:r>
              <a:rPr lang="en-US" dirty="0"/>
              <a:t>Plan modifications are effective until the effective date of any measure enacted by the legislative assembly providing the necessary amendments  ensure compliance with the federal statutes or rules.</a:t>
            </a:r>
          </a:p>
          <a:p>
            <a:pPr lvl="1"/>
            <a:r>
              <a:rPr lang="en-US" dirty="0"/>
              <a:t>NDPERS Board wanted to create the least amount of disruption for members and employers while maintaining compliance with federal laws.</a:t>
            </a:r>
          </a:p>
        </p:txBody>
      </p:sp>
    </p:spTree>
    <p:extLst>
      <p:ext uri="{BB962C8B-B14F-4D97-AF65-F5344CB8AC3E}">
        <p14:creationId xmlns:p14="http://schemas.microsoft.com/office/powerpoint/2010/main" val="329676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4CC2B2-EA8C-658B-094C-FD77B148BC3E}"/>
              </a:ext>
            </a:extLst>
          </p:cNvPr>
          <p:cNvSpPr>
            <a:spLocks noGrp="1"/>
          </p:cNvSpPr>
          <p:nvPr>
            <p:ph type="title"/>
          </p:nvPr>
        </p:nvSpPr>
        <p:spPr>
          <a:xfrm>
            <a:off x="1282963" y="888454"/>
            <a:ext cx="9849751" cy="1349671"/>
          </a:xfrm>
        </p:spPr>
        <p:txBody>
          <a:bodyPr anchor="b">
            <a:normAutofit/>
          </a:bodyPr>
          <a:lstStyle/>
          <a:p>
            <a:r>
              <a:rPr lang="en-US" sz="5400" dirty="0"/>
              <a:t>Conflict Resolution – May 13, 2025</a:t>
            </a:r>
          </a:p>
        </p:txBody>
      </p:sp>
      <p:sp>
        <p:nvSpPr>
          <p:cNvPr id="3" name="Content Placeholder 2">
            <a:extLst>
              <a:ext uri="{FF2B5EF4-FFF2-40B4-BE49-F238E27FC236}">
                <a16:creationId xmlns:a16="http://schemas.microsoft.com/office/drawing/2014/main" id="{E6B19536-02FD-8CE1-AD58-6A9E1B7DF599}"/>
              </a:ext>
            </a:extLst>
          </p:cNvPr>
          <p:cNvSpPr>
            <a:spLocks noGrp="1"/>
          </p:cNvSpPr>
          <p:nvPr>
            <p:ph idx="1"/>
          </p:nvPr>
        </p:nvSpPr>
        <p:spPr>
          <a:xfrm>
            <a:off x="1289304" y="2902913"/>
            <a:ext cx="9849751" cy="3032168"/>
          </a:xfrm>
        </p:spPr>
        <p:txBody>
          <a:bodyPr anchor="ctr">
            <a:normAutofit/>
          </a:bodyPr>
          <a:lstStyle/>
          <a:p>
            <a:pPr marL="0" indent="0">
              <a:buNone/>
            </a:pPr>
            <a:r>
              <a:rPr lang="en-US" sz="1900" dirty="0"/>
              <a:t>Under obligation of NDCC 54-52-23, the NDPERS Board:</a:t>
            </a:r>
          </a:p>
          <a:p>
            <a:pPr lvl="1"/>
            <a:r>
              <a:rPr lang="en-US" sz="1900" b="1" dirty="0"/>
              <a:t>Adopted interim policies </a:t>
            </a:r>
            <a:r>
              <a:rPr lang="en-US" sz="1900" dirty="0"/>
              <a:t>governing county elected officials’ participation </a:t>
            </a:r>
            <a:br>
              <a:rPr lang="en-US" sz="1900" dirty="0"/>
            </a:br>
            <a:r>
              <a:rPr lang="en-US" sz="1900" dirty="0"/>
              <a:t>in NDPERS retirement plans and allowing county elected officials to take in-service distributions in certain narrow circumstances</a:t>
            </a:r>
          </a:p>
          <a:p>
            <a:pPr lvl="1"/>
            <a:r>
              <a:rPr lang="en-US" sz="1900" b="1" dirty="0"/>
              <a:t>Directed staff to draft Emergency Administrative Rules </a:t>
            </a:r>
            <a:r>
              <a:rPr lang="en-US" sz="1900" dirty="0"/>
              <a:t>confirming the Board’s adopted policies addressing the conflict to provide transparency and access to the information for the public and affected individuals</a:t>
            </a:r>
          </a:p>
          <a:p>
            <a:pPr lvl="1"/>
            <a:r>
              <a:rPr lang="en-US" sz="1900" dirty="0"/>
              <a:t>Directed staff to notify the </a:t>
            </a:r>
            <a:r>
              <a:rPr lang="en-US" sz="1900" b="1" dirty="0"/>
              <a:t>Employee Benefits Programs Committee </a:t>
            </a:r>
            <a:r>
              <a:rPr lang="en-US" sz="1900" dirty="0"/>
              <a:t>and seek approval of interim administrative rules until addressed by legislative assembly during next session</a:t>
            </a:r>
          </a:p>
          <a:p>
            <a:pPr lvl="1"/>
            <a:r>
              <a:rPr lang="en-US" sz="1900" dirty="0"/>
              <a:t>2 Policies Designed – (1) Existing &amp; (2) New County Elected Officials </a:t>
            </a:r>
          </a:p>
          <a:p>
            <a:pPr lvl="1"/>
            <a:endParaRPr lang="en-US" sz="1900" dirty="0"/>
          </a:p>
          <a:p>
            <a:pPr marL="114300" indent="0">
              <a:buNone/>
            </a:pPr>
            <a:endParaRPr lang="en-US" sz="1900" dirty="0"/>
          </a:p>
        </p:txBody>
      </p:sp>
      <p:sp>
        <p:nvSpPr>
          <p:cNvPr id="4" name="Slide Number Placeholder 3">
            <a:extLst>
              <a:ext uri="{FF2B5EF4-FFF2-40B4-BE49-F238E27FC236}">
                <a16:creationId xmlns:a16="http://schemas.microsoft.com/office/drawing/2014/main" id="{06DBBB46-840B-FB27-264B-ABE2D03D7EAF}"/>
              </a:ext>
            </a:extLst>
          </p:cNvPr>
          <p:cNvSpPr>
            <a:spLocks noGrp="1"/>
          </p:cNvSpPr>
          <p:nvPr>
            <p:ph type="sldNum" sz="quarter" idx="12"/>
          </p:nvPr>
        </p:nvSpPr>
        <p:spPr>
          <a:xfrm>
            <a:off x="8610600" y="6492240"/>
            <a:ext cx="252211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E2D2B3B-882E-40F3-A32F-6DD516915044}" type="slidenum">
              <a:rPr kumimoji="0" lang="en-US" sz="1200" b="0" i="0" u="none" strike="noStrike" kern="1200" cap="none" spc="0" normalizeH="0" baseline="0" noProof="0" smtClean="0">
                <a:ln>
                  <a:noFill/>
                </a:ln>
                <a:solidFill>
                  <a:srgbClr val="796E66">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srgbClr val="796E66">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581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C78A7-55B8-7F1E-C5F7-6E28CC3C29C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8F4F5A-4F16-B478-0D6A-7320D6A84EAB}"/>
              </a:ext>
            </a:extLst>
          </p:cNvPr>
          <p:cNvSpPr>
            <a:spLocks noGrp="1"/>
          </p:cNvSpPr>
          <p:nvPr>
            <p:ph type="title"/>
          </p:nvPr>
        </p:nvSpPr>
        <p:spPr>
          <a:xfrm>
            <a:off x="1043631" y="809898"/>
            <a:ext cx="9942716" cy="1554480"/>
          </a:xfrm>
        </p:spPr>
        <p:txBody>
          <a:bodyPr anchor="ctr">
            <a:normAutofit/>
          </a:bodyPr>
          <a:lstStyle/>
          <a:p>
            <a:r>
              <a:rPr lang="en-US" b="1" dirty="0"/>
              <a:t>Policy #1 </a:t>
            </a:r>
            <a:r>
              <a:rPr lang="en-US" b="1" i="1" dirty="0"/>
              <a:t>- Existing </a:t>
            </a:r>
            <a:r>
              <a:rPr lang="en-US" dirty="0"/>
              <a:t>County Elected Officials</a:t>
            </a:r>
            <a:br>
              <a:rPr lang="en-US" dirty="0"/>
            </a:br>
            <a:r>
              <a:rPr lang="en-US" dirty="0"/>
              <a:t>Prior to May 13, 2025</a:t>
            </a:r>
          </a:p>
        </p:txBody>
      </p:sp>
      <p:sp>
        <p:nvSpPr>
          <p:cNvPr id="3" name="Content Placeholder 2">
            <a:extLst>
              <a:ext uri="{FF2B5EF4-FFF2-40B4-BE49-F238E27FC236}">
                <a16:creationId xmlns:a16="http://schemas.microsoft.com/office/drawing/2014/main" id="{053997C9-1E0D-ED58-9333-471E53B14848}"/>
              </a:ext>
            </a:extLst>
          </p:cNvPr>
          <p:cNvSpPr>
            <a:spLocks noGrp="1"/>
          </p:cNvSpPr>
          <p:nvPr>
            <p:ph idx="1"/>
          </p:nvPr>
        </p:nvSpPr>
        <p:spPr>
          <a:xfrm>
            <a:off x="1045028" y="3017522"/>
            <a:ext cx="10308772" cy="3124658"/>
          </a:xfrm>
        </p:spPr>
        <p:txBody>
          <a:bodyPr anchor="ctr">
            <a:normAutofit/>
          </a:bodyPr>
          <a:lstStyle/>
          <a:p>
            <a:r>
              <a:rPr lang="en-US" sz="1700" dirty="0"/>
              <a:t>County elected officials eligible for normal retirement may take </a:t>
            </a:r>
            <a:r>
              <a:rPr lang="en-US" sz="1700" b="1" dirty="0"/>
              <a:t>in-service distributions </a:t>
            </a:r>
            <a:r>
              <a:rPr lang="en-US" sz="1700" dirty="0"/>
              <a:t>in certain narrow circumstances </a:t>
            </a:r>
          </a:p>
          <a:p>
            <a:r>
              <a:rPr lang="en-US" sz="1700" dirty="0"/>
              <a:t>These officials may </a:t>
            </a:r>
            <a:r>
              <a:rPr lang="en-US" sz="1700" b="1" dirty="0"/>
              <a:t>waive participation</a:t>
            </a:r>
            <a:r>
              <a:rPr lang="en-US" sz="1700" dirty="0"/>
              <a:t> with their new term and begin receiving NDPERS retirement benefits while continuing to serving in their elected role</a:t>
            </a:r>
          </a:p>
          <a:p>
            <a:r>
              <a:rPr lang="en-US" sz="1700" dirty="0"/>
              <a:t>Policy is retroactive to January 1, 2007</a:t>
            </a:r>
          </a:p>
          <a:p>
            <a:r>
              <a:rPr lang="en-US" sz="1700" dirty="0"/>
              <a:t>Policy sunsets on August 1, 2027</a:t>
            </a:r>
          </a:p>
          <a:p>
            <a:pPr marL="0" indent="0">
              <a:buNone/>
            </a:pPr>
            <a:r>
              <a:rPr lang="en-US" sz="1700" b="1" dirty="0"/>
              <a:t>Result: </a:t>
            </a:r>
            <a:r>
              <a:rPr lang="en-US" sz="1700" dirty="0"/>
              <a:t>Retirement benefits will not be suspended and NDPERS will not request the return of retirement and retiree health insurance credit funds already paid to impacted county elected officials (</a:t>
            </a:r>
            <a:r>
              <a:rPr lang="en-US" sz="1700" b="1" dirty="0"/>
              <a:t>10% penalty may apply</a:t>
            </a:r>
            <a:r>
              <a:rPr lang="en-US" sz="1700" dirty="0"/>
              <a:t>).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61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a:extLst>
            <a:ext uri="{FF2B5EF4-FFF2-40B4-BE49-F238E27FC236}">
              <a16:creationId xmlns:a16="http://schemas.microsoft.com/office/drawing/2014/main" id="{B80BD46B-E797-7972-1D1E-31437F0EA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4C585-333C-4541-F249-8D1C35A3FD50}"/>
              </a:ext>
            </a:extLst>
          </p:cNvPr>
          <p:cNvSpPr>
            <a:spLocks noGrp="1"/>
          </p:cNvSpPr>
          <p:nvPr>
            <p:ph type="title"/>
          </p:nvPr>
        </p:nvSpPr>
        <p:spPr/>
        <p:txBody>
          <a:bodyPr anchor="ctr">
            <a:normAutofit fontScale="90000"/>
          </a:bodyPr>
          <a:lstStyle/>
          <a:p>
            <a:r>
              <a:rPr lang="en-US" sz="4800" dirty="0"/>
              <a:t>Retirees are subject to IRS 10% penalty when:</a:t>
            </a:r>
            <a:br>
              <a:rPr lang="en-US" sz="4800" dirty="0"/>
            </a:br>
            <a:endParaRPr lang="en-US" sz="4800" dirty="0"/>
          </a:p>
        </p:txBody>
      </p:sp>
      <p:graphicFrame>
        <p:nvGraphicFramePr>
          <p:cNvPr id="5" name="Content Placeholder 2">
            <a:extLst>
              <a:ext uri="{FF2B5EF4-FFF2-40B4-BE49-F238E27FC236}">
                <a16:creationId xmlns:a16="http://schemas.microsoft.com/office/drawing/2014/main" id="{BD5AE471-7163-BAD7-8243-D48AC1465B69}"/>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6D8007B8-C705-790E-AE75-7C72E15F8441}"/>
              </a:ext>
            </a:extLst>
          </p:cNvPr>
          <p:cNvSpPr>
            <a:spLocks noGrp="1"/>
          </p:cNvSpPr>
          <p:nvPr>
            <p:ph sz="half" idx="2"/>
          </p:nvPr>
        </p:nvSpPr>
        <p:spPr/>
        <p:txBody>
          <a:bodyPr/>
          <a:lstStyle/>
          <a:p>
            <a:pPr marL="0" indent="0">
              <a:buNone/>
            </a:pPr>
            <a:r>
              <a:rPr lang="en-US" b="1" dirty="0"/>
              <a:t>Result:</a:t>
            </a:r>
          </a:p>
          <a:p>
            <a:pPr marL="0" indent="0">
              <a:buNone/>
            </a:pPr>
            <a:r>
              <a:rPr lang="en-US" dirty="0"/>
              <a:t>1099-R Form will be coded as an “early distribution” for any retiree payments received prior to turning age 59 ½.</a:t>
            </a:r>
          </a:p>
          <a:p>
            <a:pPr marL="0" indent="0">
              <a:buNone/>
            </a:pPr>
            <a:endParaRPr lang="en-US" dirty="0"/>
          </a:p>
        </p:txBody>
      </p:sp>
    </p:spTree>
    <p:extLst>
      <p:ext uri="{BB962C8B-B14F-4D97-AF65-F5344CB8AC3E}">
        <p14:creationId xmlns:p14="http://schemas.microsoft.com/office/powerpoint/2010/main" val="2959598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779B-B162-480B-D7C1-D64E6F45162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27D528-6DF3-3E6E-D191-08EEADBBB4EC}"/>
              </a:ext>
            </a:extLst>
          </p:cNvPr>
          <p:cNvSpPr>
            <a:spLocks noGrp="1"/>
          </p:cNvSpPr>
          <p:nvPr>
            <p:ph type="title"/>
          </p:nvPr>
        </p:nvSpPr>
        <p:spPr>
          <a:xfrm>
            <a:off x="1043631" y="809898"/>
            <a:ext cx="9942716" cy="1554480"/>
          </a:xfrm>
        </p:spPr>
        <p:txBody>
          <a:bodyPr anchor="ctr">
            <a:normAutofit/>
          </a:bodyPr>
          <a:lstStyle/>
          <a:p>
            <a:r>
              <a:rPr lang="en-US" sz="4800" b="1"/>
              <a:t>Policy # 2 </a:t>
            </a:r>
            <a:r>
              <a:rPr lang="en-US" sz="4800" b="1" i="1"/>
              <a:t>- New</a:t>
            </a:r>
            <a:r>
              <a:rPr lang="en-US" sz="4800"/>
              <a:t> Elected County Officials </a:t>
            </a:r>
            <a:br>
              <a:rPr lang="en-US" sz="4800"/>
            </a:br>
            <a:r>
              <a:rPr lang="en-US" sz="4800"/>
              <a:t>After May 13, 2025</a:t>
            </a:r>
          </a:p>
        </p:txBody>
      </p:sp>
      <p:sp>
        <p:nvSpPr>
          <p:cNvPr id="3" name="Content Placeholder 2">
            <a:extLst>
              <a:ext uri="{FF2B5EF4-FFF2-40B4-BE49-F238E27FC236}">
                <a16:creationId xmlns:a16="http://schemas.microsoft.com/office/drawing/2014/main" id="{DF4B2217-B5DC-F6E6-E856-BAE3AF3E7E28}"/>
              </a:ext>
            </a:extLst>
          </p:cNvPr>
          <p:cNvSpPr>
            <a:spLocks noGrp="1"/>
          </p:cNvSpPr>
          <p:nvPr>
            <p:ph idx="1"/>
          </p:nvPr>
        </p:nvSpPr>
        <p:spPr>
          <a:xfrm>
            <a:off x="1045028" y="3017522"/>
            <a:ext cx="9941319" cy="3124658"/>
          </a:xfrm>
        </p:spPr>
        <p:txBody>
          <a:bodyPr anchor="ctr">
            <a:normAutofit/>
          </a:bodyPr>
          <a:lstStyle/>
          <a:p>
            <a:r>
              <a:rPr lang="en-US" sz="1700" dirty="0"/>
              <a:t>Under federal CODA provisions, continued pre-tax contributions into the retirement plan is required if the employee remains with the </a:t>
            </a:r>
            <a:r>
              <a:rPr lang="en-US" sz="1700" b="1" u="sng" dirty="0"/>
              <a:t>same</a:t>
            </a:r>
            <a:r>
              <a:rPr lang="en-US" sz="1700" b="1" dirty="0"/>
              <a:t> employer in an eligible position </a:t>
            </a:r>
            <a:r>
              <a:rPr lang="en-US" sz="1700" dirty="0"/>
              <a:t>even if there is a break in service between the positions. </a:t>
            </a:r>
          </a:p>
          <a:p>
            <a:r>
              <a:rPr lang="en-US" sz="1700" dirty="0"/>
              <a:t>Policy resolves the conflict between federal and state law related to Cash or Deferred Arrangements (CODA) and their administration</a:t>
            </a:r>
            <a:endParaRPr lang="en-US" sz="1700" u="sng" dirty="0"/>
          </a:p>
          <a:p>
            <a:pPr marL="0" indent="0">
              <a:buNone/>
            </a:pPr>
            <a:r>
              <a:rPr lang="en-US" sz="1700" b="1" dirty="0"/>
              <a:t>Result: </a:t>
            </a:r>
            <a:r>
              <a:rPr lang="en-US" sz="1700" dirty="0"/>
              <a:t>Requires participation in the NDPERS retirement plan when a newly elected county official meets </a:t>
            </a:r>
            <a:r>
              <a:rPr lang="en-US" sz="1700" u="sng" dirty="0"/>
              <a:t>mandatory participation</a:t>
            </a:r>
          </a:p>
          <a:p>
            <a:pPr lvl="1"/>
            <a:r>
              <a:rPr lang="en-US" sz="1700" dirty="0"/>
              <a:t>“</a:t>
            </a:r>
            <a:r>
              <a:rPr lang="en-US" sz="1700" dirty="0" err="1"/>
              <a:t>Opt</a:t>
            </a:r>
            <a:r>
              <a:rPr lang="en-US" sz="1700" dirty="0"/>
              <a:t> out” provision for county elected officials meeting mandatory participation will no longer be available (federal law trumps ND law)</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73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60DD69-9467-18DD-D1D2-89EE5CC6AEA3}"/>
              </a:ext>
            </a:extLst>
          </p:cNvPr>
          <p:cNvSpPr>
            <a:spLocks noGrp="1"/>
          </p:cNvSpPr>
          <p:nvPr>
            <p:ph type="title"/>
          </p:nvPr>
        </p:nvSpPr>
        <p:spPr>
          <a:xfrm>
            <a:off x="808638" y="386930"/>
            <a:ext cx="9236700" cy="1188950"/>
          </a:xfrm>
        </p:spPr>
        <p:txBody>
          <a:bodyPr anchor="b">
            <a:normAutofit/>
          </a:bodyPr>
          <a:lstStyle/>
          <a:p>
            <a:r>
              <a:rPr lang="en-US" sz="5400"/>
              <a:t>Mandatory Participation</a:t>
            </a:r>
          </a:p>
        </p:txBody>
      </p:sp>
      <p:grpSp>
        <p:nvGrpSpPr>
          <p:cNvPr id="24"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C6E7B06-F108-2047-E18A-06D64B1A9254}"/>
              </a:ext>
            </a:extLst>
          </p:cNvPr>
          <p:cNvSpPr>
            <a:spLocks noGrp="1"/>
          </p:cNvSpPr>
          <p:nvPr>
            <p:ph idx="1"/>
          </p:nvPr>
        </p:nvSpPr>
        <p:spPr>
          <a:xfrm>
            <a:off x="793660" y="2599509"/>
            <a:ext cx="10143668" cy="3435531"/>
          </a:xfrm>
        </p:spPr>
        <p:txBody>
          <a:bodyPr anchor="ctr">
            <a:normAutofit/>
          </a:bodyPr>
          <a:lstStyle/>
          <a:p>
            <a:pPr>
              <a:buFont typeface="Wingdings" panose="05000000000000000000" pitchFamily="2" charset="2"/>
              <a:buChar char="§"/>
              <a:defRPr/>
            </a:pPr>
            <a:r>
              <a:rPr lang="en-US" altLang="en-US" sz="2000" b="1" dirty="0"/>
              <a:t>County elected officials meeting the following guidelines effective May 13, 2025</a:t>
            </a:r>
            <a:br>
              <a:rPr lang="en-US" altLang="en-US" sz="2000" b="1" dirty="0"/>
            </a:br>
            <a:r>
              <a:rPr lang="en-US" altLang="en-US" sz="2000" b="1" u="sng" dirty="0"/>
              <a:t>must participate </a:t>
            </a:r>
            <a:r>
              <a:rPr lang="en-US" altLang="en-US" sz="2000" b="1" dirty="0"/>
              <a:t>in the retirement plan </a:t>
            </a:r>
            <a:endParaRPr lang="en-US" altLang="en-US" sz="2000" dirty="0"/>
          </a:p>
          <a:p>
            <a:pPr lvl="1">
              <a:buFont typeface="Wingdings" panose="05000000000000000000" pitchFamily="2" charset="2"/>
              <a:buChar char="§"/>
              <a:defRPr/>
            </a:pPr>
            <a:r>
              <a:rPr lang="en-US" altLang="en-US" sz="2000" dirty="0"/>
              <a:t>At least 18 years of age</a:t>
            </a:r>
          </a:p>
          <a:p>
            <a:pPr lvl="1">
              <a:buFont typeface="Wingdings" panose="05000000000000000000" pitchFamily="2" charset="2"/>
              <a:buChar char="§"/>
              <a:defRPr/>
            </a:pPr>
            <a:r>
              <a:rPr lang="en-US" altLang="en-US" sz="2000" dirty="0"/>
              <a:t>Permanent position that is regularly funded (not of limited duration)</a:t>
            </a:r>
          </a:p>
          <a:p>
            <a:pPr lvl="1">
              <a:spcBef>
                <a:spcPct val="0"/>
              </a:spcBef>
              <a:buFont typeface="Wingdings" panose="05000000000000000000" pitchFamily="2" charset="2"/>
              <a:buChar char="§"/>
              <a:defRPr/>
            </a:pPr>
            <a:r>
              <a:rPr lang="en-US" altLang="en-US" sz="2000" dirty="0">
                <a:cs typeface="Arial" panose="020B0604020202020204" pitchFamily="34" charset="0"/>
              </a:rPr>
              <a:t>Work a minimum of </a:t>
            </a:r>
            <a:r>
              <a:rPr lang="en-US" altLang="en-US" sz="2000" u="sng" dirty="0">
                <a:cs typeface="Arial" panose="020B0604020202020204" pitchFamily="34" charset="0"/>
              </a:rPr>
              <a:t>20 hours per week </a:t>
            </a:r>
            <a:r>
              <a:rPr lang="en-US" altLang="en-US" sz="2000" dirty="0">
                <a:cs typeface="Arial" panose="020B0604020202020204" pitchFamily="34" charset="0"/>
              </a:rPr>
              <a:t>for 20 or more weeks per year*</a:t>
            </a:r>
            <a:endParaRPr lang="en-US" altLang="en-US" sz="2000" dirty="0"/>
          </a:p>
          <a:p>
            <a:pPr marL="57150" indent="0">
              <a:buFont typeface="Monotype Sorts" pitchFamily="2" charset="2"/>
              <a:buNone/>
              <a:defRPr/>
            </a:pPr>
            <a:r>
              <a:rPr lang="en-US" altLang="en-US" sz="2000" dirty="0"/>
              <a:t>*</a:t>
            </a:r>
            <a:r>
              <a:rPr lang="en-US" altLang="en-US" sz="2000" b="1" i="1" dirty="0">
                <a:cs typeface="Arial" panose="020B0604020202020204" pitchFamily="34" charset="0"/>
              </a:rPr>
              <a:t>Public Safety Plan </a:t>
            </a:r>
            <a:r>
              <a:rPr lang="en-US" altLang="en-US" sz="2000" i="1" dirty="0">
                <a:cs typeface="Arial" panose="020B0604020202020204" pitchFamily="34" charset="0"/>
              </a:rPr>
              <a:t>- Work a minimum of </a:t>
            </a:r>
            <a:r>
              <a:rPr lang="en-US" altLang="en-US" sz="2000" i="1" u="sng" dirty="0">
                <a:cs typeface="Arial" panose="020B0604020202020204" pitchFamily="34" charset="0"/>
              </a:rPr>
              <a:t>32 hours per week </a:t>
            </a:r>
            <a:r>
              <a:rPr lang="en-US" altLang="en-US" sz="2000" i="1" dirty="0">
                <a:cs typeface="Arial" panose="020B0604020202020204" pitchFamily="34" charset="0"/>
              </a:rPr>
              <a:t>for 20 or more weeks per year  (Includes: correctional officers, peace officers, firefighters, dispatch &amp; emergency medical services)</a:t>
            </a:r>
          </a:p>
          <a:p>
            <a:endParaRPr lang="en-US" sz="2000" dirty="0"/>
          </a:p>
        </p:txBody>
      </p:sp>
    </p:spTree>
    <p:extLst>
      <p:ext uri="{BB962C8B-B14F-4D97-AF65-F5344CB8AC3E}">
        <p14:creationId xmlns:p14="http://schemas.microsoft.com/office/powerpoint/2010/main" val="168007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717C-DCB0-05E4-334E-787F3AD022B1}"/>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13954F-5772-F1B8-5996-8EDD2B4350F6}"/>
              </a:ext>
            </a:extLst>
          </p:cNvPr>
          <p:cNvSpPr>
            <a:spLocks noGrp="1"/>
          </p:cNvSpPr>
          <p:nvPr>
            <p:ph type="title"/>
          </p:nvPr>
        </p:nvSpPr>
        <p:spPr>
          <a:xfrm>
            <a:off x="808638" y="386930"/>
            <a:ext cx="9236700" cy="1188950"/>
          </a:xfrm>
        </p:spPr>
        <p:txBody>
          <a:bodyPr anchor="b">
            <a:normAutofit/>
          </a:bodyPr>
          <a:lstStyle/>
          <a:p>
            <a:r>
              <a:rPr lang="en-US" sz="4200" dirty="0"/>
              <a:t>Optional Participation: Temp or Part-time </a:t>
            </a:r>
          </a:p>
        </p:txBody>
      </p:sp>
      <p:grpSp>
        <p:nvGrpSpPr>
          <p:cNvPr id="6" name="Group 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7" name="Rectangle 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7066E8-B729-3000-886C-B21A362CC675}"/>
              </a:ext>
            </a:extLst>
          </p:cNvPr>
          <p:cNvSpPr>
            <a:spLocks noGrp="1"/>
          </p:cNvSpPr>
          <p:nvPr>
            <p:ph idx="1"/>
          </p:nvPr>
        </p:nvSpPr>
        <p:spPr>
          <a:xfrm>
            <a:off x="793660" y="2599509"/>
            <a:ext cx="10143668" cy="3435531"/>
          </a:xfrm>
        </p:spPr>
        <p:txBody>
          <a:bodyPr anchor="ctr">
            <a:normAutofit/>
          </a:bodyPr>
          <a:lstStyle/>
          <a:p>
            <a:r>
              <a:rPr lang="en-US" altLang="en-US" sz="2400" dirty="0"/>
              <a:t>County elected officials not meeting mandatory participation guidelines may </a:t>
            </a:r>
            <a:r>
              <a:rPr lang="en-US" altLang="en-US" sz="2400" b="1" u="sng" dirty="0"/>
              <a:t>participate after-tax </a:t>
            </a:r>
            <a:r>
              <a:rPr lang="en-US" sz="2400" b="1" u="sng" dirty="0"/>
              <a:t>at their own expense</a:t>
            </a:r>
            <a:r>
              <a:rPr lang="en-US" sz="2400" dirty="0"/>
              <a:t>.</a:t>
            </a:r>
          </a:p>
          <a:p>
            <a:r>
              <a:rPr lang="en-US" sz="2400" dirty="0"/>
              <a:t>Must make an election within the first 180 days of new position.</a:t>
            </a:r>
          </a:p>
          <a:p>
            <a:r>
              <a:rPr lang="en-US" sz="2400" dirty="0"/>
              <a:t>ND law expressly prohibits the employer from paying any portion of an optional participant’s contribution.</a:t>
            </a:r>
          </a:p>
          <a:p>
            <a:r>
              <a:rPr lang="en-US" sz="2400" dirty="0"/>
              <a:t>May not participate as an optional participant in the NDPERS retirement plan if actively contributing to another employer sponsored plan (private or public).</a:t>
            </a:r>
          </a:p>
        </p:txBody>
      </p:sp>
    </p:spTree>
    <p:extLst>
      <p:ext uri="{BB962C8B-B14F-4D97-AF65-F5344CB8AC3E}">
        <p14:creationId xmlns:p14="http://schemas.microsoft.com/office/powerpoint/2010/main" val="745813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1928-59BB-E0F3-89C8-2A27885857C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E97C42-4DCB-6840-94D9-19AA28656856}"/>
              </a:ext>
            </a:extLst>
          </p:cNvPr>
          <p:cNvSpPr>
            <a:spLocks noGrp="1"/>
          </p:cNvSpPr>
          <p:nvPr>
            <p:ph type="title"/>
          </p:nvPr>
        </p:nvSpPr>
        <p:spPr>
          <a:xfrm>
            <a:off x="645065" y="1463040"/>
            <a:ext cx="3796306" cy="2690949"/>
          </a:xfrm>
        </p:spPr>
        <p:txBody>
          <a:bodyPr anchor="t">
            <a:normAutofit/>
          </a:bodyPr>
          <a:lstStyle/>
          <a:p>
            <a:r>
              <a:rPr lang="en-US" sz="4800" dirty="0"/>
              <a:t>Summary of Conflict Resolution </a:t>
            </a:r>
          </a:p>
        </p:txBody>
      </p:sp>
      <p:grpSp>
        <p:nvGrpSpPr>
          <p:cNvPr id="23" name="Group 2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B1DC21-F645-6B6E-B7D4-51B3BB5F494C}"/>
              </a:ext>
            </a:extLst>
          </p:cNvPr>
          <p:cNvSpPr>
            <a:spLocks noGrp="1"/>
          </p:cNvSpPr>
          <p:nvPr>
            <p:ph idx="1"/>
          </p:nvPr>
        </p:nvSpPr>
        <p:spPr>
          <a:xfrm>
            <a:off x="5656218" y="941299"/>
            <a:ext cx="5029712" cy="4929768"/>
          </a:xfrm>
        </p:spPr>
        <p:txBody>
          <a:bodyPr anchor="t">
            <a:normAutofit/>
          </a:bodyPr>
          <a:lstStyle/>
          <a:p>
            <a:r>
              <a:rPr lang="en-US" sz="2000" dirty="0"/>
              <a:t>NDPERS Board adopted two policies</a:t>
            </a:r>
          </a:p>
          <a:p>
            <a:r>
              <a:rPr lang="en-US" sz="2000" dirty="0"/>
              <a:t>Board approved Emergency Administrative Rules</a:t>
            </a:r>
          </a:p>
          <a:p>
            <a:r>
              <a:rPr lang="en-US" sz="2000" dirty="0"/>
              <a:t>Governor approved Emergency Rulemaking request</a:t>
            </a:r>
          </a:p>
          <a:p>
            <a:r>
              <a:rPr lang="en-US" sz="2000" dirty="0"/>
              <a:t>Oct 30, 2025 - Employee Benefits Program Committee approved the Board’s interim final rules</a:t>
            </a:r>
          </a:p>
          <a:p>
            <a:r>
              <a:rPr lang="en-US" sz="2000" dirty="0"/>
              <a:t>Dec 3, 2025 - Administrative Rules Committee approved the Board’s interim final rules </a:t>
            </a:r>
          </a:p>
          <a:p>
            <a:r>
              <a:rPr lang="en-US" sz="2000" dirty="0"/>
              <a:t>2027 Legislative Session – propose legislation to formally add the NDPERS Board policy into law effective Aug 1, 2027</a:t>
            </a:r>
          </a:p>
        </p:txBody>
      </p:sp>
    </p:spTree>
    <p:extLst>
      <p:ext uri="{BB962C8B-B14F-4D97-AF65-F5344CB8AC3E}">
        <p14:creationId xmlns:p14="http://schemas.microsoft.com/office/powerpoint/2010/main" val="3797714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AF1D97A-7606-D713-D414-96B3BD1D6AEC}"/>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Questions?</a:t>
            </a:r>
            <a:endParaRPr lang="en-US" sz="8000" kern="1200" dirty="0">
              <a:solidFill>
                <a:schemeClr val="tx1"/>
              </a:solidFill>
              <a:latin typeface="+mj-lt"/>
              <a:ea typeface="+mj-ea"/>
              <a:cs typeface="+mj-cs"/>
            </a:endParaRPr>
          </a:p>
        </p:txBody>
      </p:sp>
      <p:sp>
        <p:nvSpPr>
          <p:cNvPr id="34" name="Rectangle 33">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7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06CB23-48B9-7CEB-1E45-5B7676E6B4DC}"/>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building, outdoor, sky, brick&#10;&#10;AI-generated content may be incorrect.">
            <a:extLst>
              <a:ext uri="{FF2B5EF4-FFF2-40B4-BE49-F238E27FC236}">
                <a16:creationId xmlns:a16="http://schemas.microsoft.com/office/drawing/2014/main" id="{B9E18233-D166-D4B2-381A-A8321A0F9A39}"/>
              </a:ext>
            </a:extLst>
          </p:cNvPr>
          <p:cNvPicPr>
            <a:picLocks noChangeAspect="1"/>
          </p:cNvPicPr>
          <p:nvPr/>
        </p:nvPicPr>
        <p:blipFill>
          <a:blip r:embed="rId2">
            <a:extLst>
              <a:ext uri="{28A0092B-C50C-407E-A947-70E740481C1C}">
                <a14:useLocalDpi xmlns:a14="http://schemas.microsoft.com/office/drawing/2010/main" val="0"/>
              </a:ext>
            </a:extLst>
          </a:blip>
          <a:srcRect b="4612"/>
          <a:stretch>
            <a:fillRect/>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422A43-A27D-1E7F-064A-3FDF1ADCF657}"/>
              </a:ext>
            </a:extLst>
          </p:cNvPr>
          <p:cNvSpPr>
            <a:spLocks noGrp="1"/>
          </p:cNvSpPr>
          <p:nvPr>
            <p:ph type="title"/>
          </p:nvPr>
        </p:nvSpPr>
        <p:spPr>
          <a:xfrm>
            <a:off x="6115317" y="405685"/>
            <a:ext cx="5464968" cy="1559301"/>
          </a:xfrm>
        </p:spPr>
        <p:txBody>
          <a:bodyPr>
            <a:normAutofit/>
          </a:bodyPr>
          <a:lstStyle/>
          <a:p>
            <a:r>
              <a:rPr lang="en-US" sz="4000"/>
              <a:t>Agenda</a:t>
            </a:r>
          </a:p>
        </p:txBody>
      </p:sp>
      <p:sp>
        <p:nvSpPr>
          <p:cNvPr id="23" name="Content Placeholder 22">
            <a:extLst>
              <a:ext uri="{FF2B5EF4-FFF2-40B4-BE49-F238E27FC236}">
                <a16:creationId xmlns:a16="http://schemas.microsoft.com/office/drawing/2014/main" id="{9C6C1CDC-9CFF-F076-54AE-72F9A977B543}"/>
              </a:ext>
            </a:extLst>
          </p:cNvPr>
          <p:cNvSpPr>
            <a:spLocks noGrp="1"/>
          </p:cNvSpPr>
          <p:nvPr>
            <p:ph idx="1"/>
          </p:nvPr>
        </p:nvSpPr>
        <p:spPr>
          <a:xfrm>
            <a:off x="5888830" y="2691683"/>
            <a:ext cx="5464969" cy="3485279"/>
          </a:xfrm>
        </p:spPr>
        <p:txBody>
          <a:bodyPr/>
          <a:lstStyle/>
          <a:p>
            <a:pPr lvl="0">
              <a:lnSpc>
                <a:spcPct val="100000"/>
              </a:lnSpc>
            </a:pPr>
            <a:r>
              <a:rPr lang="en-US" dirty="0"/>
              <a:t>Public Safety Plan Updates </a:t>
            </a:r>
          </a:p>
          <a:p>
            <a:pPr lvl="0">
              <a:lnSpc>
                <a:spcPct val="100000"/>
              </a:lnSpc>
            </a:pPr>
            <a:r>
              <a:rPr lang="en-US" dirty="0"/>
              <a:t>Elected County Official Updates </a:t>
            </a:r>
          </a:p>
        </p:txBody>
      </p:sp>
    </p:spTree>
    <p:extLst>
      <p:ext uri="{BB962C8B-B14F-4D97-AF65-F5344CB8AC3E}">
        <p14:creationId xmlns:p14="http://schemas.microsoft.com/office/powerpoint/2010/main" val="336023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3F531D-C33E-58A9-8F81-9F419D8DBCB4}"/>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Public Safety </a:t>
            </a:r>
            <a:r>
              <a:rPr lang="en-US" sz="7200" u="sng" kern="1200" dirty="0">
                <a:solidFill>
                  <a:schemeClr val="tx1"/>
                </a:solidFill>
                <a:latin typeface="+mj-lt"/>
                <a:ea typeface="+mj-ea"/>
                <a:cs typeface="+mj-cs"/>
              </a:rPr>
              <a:t>With</a:t>
            </a:r>
            <a:r>
              <a:rPr lang="en-US" sz="7200" kern="1200" dirty="0">
                <a:solidFill>
                  <a:schemeClr val="tx1"/>
                </a:solidFill>
                <a:latin typeface="+mj-lt"/>
                <a:ea typeface="+mj-ea"/>
                <a:cs typeface="+mj-cs"/>
              </a:rPr>
              <a:t> vs. </a:t>
            </a:r>
            <a:r>
              <a:rPr lang="en-US" sz="7200" kern="1200">
                <a:solidFill>
                  <a:schemeClr val="tx1"/>
                </a:solidFill>
                <a:latin typeface="+mj-lt"/>
                <a:ea typeface="+mj-ea"/>
                <a:cs typeface="+mj-cs"/>
              </a:rPr>
              <a:t>Public Safety </a:t>
            </a:r>
            <a:r>
              <a:rPr lang="en-US" sz="7200" u="sng" kern="1200" dirty="0">
                <a:solidFill>
                  <a:schemeClr val="tx1"/>
                </a:solidFill>
                <a:latin typeface="+mj-lt"/>
                <a:ea typeface="+mj-ea"/>
                <a:cs typeface="+mj-cs"/>
              </a:rPr>
              <a:t>Without</a:t>
            </a:r>
          </a:p>
        </p:txBody>
      </p:sp>
      <p:sp>
        <p:nvSpPr>
          <p:cNvPr id="3" name="Text Placeholder 2">
            <a:extLst>
              <a:ext uri="{FF2B5EF4-FFF2-40B4-BE49-F238E27FC236}">
                <a16:creationId xmlns:a16="http://schemas.microsoft.com/office/drawing/2014/main" id="{B52E298F-B277-A846-D48B-9D2F9D62D313}"/>
              </a:ext>
            </a:extLst>
          </p:cNvPr>
          <p:cNvSpPr>
            <a:spLocks noGrp="1"/>
          </p:cNvSpPr>
          <p:nvPr>
            <p:ph type="body" idx="1"/>
          </p:nvPr>
        </p:nvSpPr>
        <p:spPr>
          <a:xfrm>
            <a:off x="1524000" y="5514052"/>
            <a:ext cx="9144000" cy="651910"/>
          </a:xfrm>
        </p:spPr>
        <p:txBody>
          <a:bodyPr vert="horz" lIns="91440" tIns="45720" rIns="91440" bIns="45720" rtlCol="0" anchor="ctr">
            <a:normAutofit fontScale="92500" lnSpcReduction="10000"/>
          </a:bodyPr>
          <a:lstStyle/>
          <a:p>
            <a:r>
              <a:rPr lang="en-US" dirty="0">
                <a:solidFill>
                  <a:schemeClr val="tx1"/>
                </a:solidFill>
              </a:rPr>
              <a:t>Includes peace officers, correctional officers, firefighters, dispatchers, and emergency medical services</a:t>
            </a:r>
            <a:endParaRPr lang="en-US" sz="2400" kern="1200" dirty="0">
              <a:solidFill>
                <a:schemeClr val="tx1"/>
              </a:solidFill>
              <a:latin typeface="+mn-lt"/>
              <a:ea typeface="+mn-ea"/>
              <a:cs typeface="+mn-cs"/>
            </a:endParaRPr>
          </a:p>
        </p:txBody>
      </p:sp>
      <p:cxnSp>
        <p:nvCxnSpPr>
          <p:cNvPr id="44" name="Straight Connector 4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19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D776-BC98-3D8B-0438-DFABFAE79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7FD64-6B95-1DDB-E0F1-22628D36A2A3}"/>
              </a:ext>
            </a:extLst>
          </p:cNvPr>
          <p:cNvSpPr>
            <a:spLocks noGrp="1"/>
          </p:cNvSpPr>
          <p:nvPr>
            <p:ph type="title"/>
          </p:nvPr>
        </p:nvSpPr>
        <p:spPr/>
        <p:txBody>
          <a:bodyPr>
            <a:normAutofit/>
          </a:bodyPr>
          <a:lstStyle/>
          <a:p>
            <a:r>
              <a:rPr lang="en-US" sz="6000" dirty="0"/>
              <a:t>What is considered “full time”?</a:t>
            </a:r>
          </a:p>
        </p:txBody>
      </p:sp>
      <p:graphicFrame>
        <p:nvGraphicFramePr>
          <p:cNvPr id="6" name="Diagram 5">
            <a:extLst>
              <a:ext uri="{FF2B5EF4-FFF2-40B4-BE49-F238E27FC236}">
                <a16:creationId xmlns:a16="http://schemas.microsoft.com/office/drawing/2014/main" id="{E17B8553-5524-CB1F-C113-2E8D0E100B0B}"/>
              </a:ext>
            </a:extLst>
          </p:cNvPr>
          <p:cNvGraphicFramePr/>
          <p:nvPr>
            <p:extLst>
              <p:ext uri="{D42A27DB-BD31-4B8C-83A1-F6EECF244321}">
                <p14:modId xmlns:p14="http://schemas.microsoft.com/office/powerpoint/2010/main" val="1022126787"/>
              </p:ext>
            </p:extLst>
          </p:nvPr>
        </p:nvGraphicFramePr>
        <p:xfrm>
          <a:off x="838200" y="182303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49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5167-A692-6A46-2EAF-668FB1D7AF3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0CF0B6-1607-CC69-54C3-7DDA4D77C93A}"/>
              </a:ext>
            </a:extLst>
          </p:cNvPr>
          <p:cNvSpPr>
            <a:spLocks noGrp="1"/>
          </p:cNvSpPr>
          <p:nvPr>
            <p:ph type="title"/>
          </p:nvPr>
        </p:nvSpPr>
        <p:spPr>
          <a:xfrm>
            <a:off x="466722" y="586855"/>
            <a:ext cx="3201366" cy="3387497"/>
          </a:xfrm>
        </p:spPr>
        <p:txBody>
          <a:bodyPr anchor="b">
            <a:normAutofit/>
          </a:bodyPr>
          <a:lstStyle/>
          <a:p>
            <a:pPr lvl="0" algn="r"/>
            <a:r>
              <a:rPr lang="en-US" sz="4000">
                <a:solidFill>
                  <a:srgbClr val="FFFFFF"/>
                </a:solidFill>
              </a:rPr>
              <a:t>HB 1177 Correctional Officer Definition</a:t>
            </a:r>
            <a:endParaRPr lang="en-US" sz="4000" dirty="0">
              <a:solidFill>
                <a:srgbClr val="FFFFFF"/>
              </a:solidFill>
            </a:endParaRPr>
          </a:p>
        </p:txBody>
      </p:sp>
      <p:sp>
        <p:nvSpPr>
          <p:cNvPr id="3" name="Content Placeholder 2">
            <a:extLst>
              <a:ext uri="{FF2B5EF4-FFF2-40B4-BE49-F238E27FC236}">
                <a16:creationId xmlns:a16="http://schemas.microsoft.com/office/drawing/2014/main" id="{2E4E636A-8150-B221-ED29-30940226AEE0}"/>
              </a:ext>
            </a:extLst>
          </p:cNvPr>
          <p:cNvSpPr>
            <a:spLocks noGrp="1"/>
          </p:cNvSpPr>
          <p:nvPr>
            <p:ph idx="1"/>
          </p:nvPr>
        </p:nvSpPr>
        <p:spPr>
          <a:xfrm>
            <a:off x="4810259" y="649480"/>
            <a:ext cx="6555347" cy="5546047"/>
          </a:xfrm>
        </p:spPr>
        <p:txBody>
          <a:bodyPr anchor="ctr">
            <a:normAutofit/>
          </a:bodyPr>
          <a:lstStyle/>
          <a:p>
            <a:pPr lvl="0"/>
            <a:r>
              <a:rPr lang="en-US" sz="2000" dirty="0"/>
              <a:t>Revised Correctional Officer definition</a:t>
            </a:r>
          </a:p>
          <a:p>
            <a:pPr marL="457200" lvl="1" indent="0">
              <a:buNone/>
            </a:pPr>
            <a:r>
              <a:rPr lang="en-US" sz="2000" dirty="0"/>
              <a:t>Allows Correctional Officers (without certification) to be enrolled in the Public Safety Plan if enrolled in, but has not yet completed, a correctional officer course approved or certified by the NDDOCR</a:t>
            </a:r>
          </a:p>
          <a:p>
            <a:r>
              <a:rPr lang="en-US" sz="2000" dirty="0"/>
              <a:t>Notice provided from NDPERS to authorized agents in June and July by email blast to update any employees eligible for 8/1</a:t>
            </a:r>
          </a:p>
          <a:p>
            <a:pPr marL="0" indent="0">
              <a:buNone/>
            </a:pPr>
            <a:endParaRPr lang="en-US" sz="2000" dirty="0"/>
          </a:p>
        </p:txBody>
      </p:sp>
    </p:spTree>
    <p:extLst>
      <p:ext uri="{BB962C8B-B14F-4D97-AF65-F5344CB8AC3E}">
        <p14:creationId xmlns:p14="http://schemas.microsoft.com/office/powerpoint/2010/main" val="420902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B3EF-EE08-D17C-42CC-CAEA2882A6B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E55B74-3AA9-BAD2-01C6-AC321EBC3A3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HB 1419 Dispatchers and EMS</a:t>
            </a:r>
          </a:p>
        </p:txBody>
      </p:sp>
      <p:sp>
        <p:nvSpPr>
          <p:cNvPr id="3" name="Content Placeholder 2">
            <a:extLst>
              <a:ext uri="{FF2B5EF4-FFF2-40B4-BE49-F238E27FC236}">
                <a16:creationId xmlns:a16="http://schemas.microsoft.com/office/drawing/2014/main" id="{17B48534-7EA7-B293-6360-827E25F4EC7B}"/>
              </a:ext>
            </a:extLst>
          </p:cNvPr>
          <p:cNvSpPr>
            <a:spLocks noGrp="1"/>
          </p:cNvSpPr>
          <p:nvPr>
            <p:ph idx="1"/>
          </p:nvPr>
        </p:nvSpPr>
        <p:spPr>
          <a:xfrm>
            <a:off x="4810259" y="649480"/>
            <a:ext cx="6555347" cy="5546047"/>
          </a:xfrm>
        </p:spPr>
        <p:txBody>
          <a:bodyPr anchor="ctr">
            <a:normAutofit/>
          </a:bodyPr>
          <a:lstStyle/>
          <a:p>
            <a:pPr lvl="0"/>
            <a:r>
              <a:rPr lang="en-US" sz="2000" dirty="0"/>
              <a:t>Each county must make an active election to include newly eligible positions.</a:t>
            </a:r>
          </a:p>
          <a:p>
            <a:pPr lvl="1"/>
            <a:r>
              <a:rPr lang="en-US" sz="2000" dirty="0"/>
              <a:t>Board Resolution – resolution language can be provided by PERS</a:t>
            </a:r>
          </a:p>
          <a:p>
            <a:pPr lvl="1"/>
            <a:r>
              <a:rPr lang="en-US" sz="2000" dirty="0"/>
              <a:t>Public Safety employer agreement </a:t>
            </a:r>
          </a:p>
          <a:p>
            <a:pPr lvl="1"/>
            <a:r>
              <a:rPr lang="en-US" sz="2000" dirty="0"/>
              <a:t>Record of Service including eligible employees</a:t>
            </a:r>
          </a:p>
          <a:p>
            <a:r>
              <a:rPr lang="en-US" sz="2000" dirty="0"/>
              <a:t>Any counties not offering the Public Safety Plan or not electing to expand the plan to the newly eligible positions will continue to enroll employees in the applicable Main or DC 2025 plan according to your Benefit Enrollment Report.</a:t>
            </a:r>
          </a:p>
          <a:p>
            <a:pPr lvl="1"/>
            <a:endParaRPr lang="en-US" sz="2000" dirty="0"/>
          </a:p>
          <a:p>
            <a:endParaRPr lang="en-US" sz="2000" dirty="0"/>
          </a:p>
        </p:txBody>
      </p:sp>
    </p:spTree>
    <p:extLst>
      <p:ext uri="{BB962C8B-B14F-4D97-AF65-F5344CB8AC3E}">
        <p14:creationId xmlns:p14="http://schemas.microsoft.com/office/powerpoint/2010/main" val="315626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C7AC40-8BA6-0D1B-D955-13011AFDC8E2}"/>
              </a:ext>
            </a:extLst>
          </p:cNvPr>
          <p:cNvSpPr>
            <a:spLocks noGrp="1"/>
          </p:cNvSpPr>
          <p:nvPr>
            <p:ph type="title"/>
          </p:nvPr>
        </p:nvSpPr>
        <p:spPr>
          <a:xfrm>
            <a:off x="1043631" y="809898"/>
            <a:ext cx="9942716" cy="1554480"/>
          </a:xfrm>
        </p:spPr>
        <p:txBody>
          <a:bodyPr anchor="ctr">
            <a:normAutofit/>
          </a:bodyPr>
          <a:lstStyle/>
          <a:p>
            <a:r>
              <a:rPr lang="en-US" sz="4800"/>
              <a:t>Additional Public Safety Information</a:t>
            </a:r>
          </a:p>
        </p:txBody>
      </p:sp>
      <p:sp>
        <p:nvSpPr>
          <p:cNvPr id="3" name="Content Placeholder 2">
            <a:extLst>
              <a:ext uri="{FF2B5EF4-FFF2-40B4-BE49-F238E27FC236}">
                <a16:creationId xmlns:a16="http://schemas.microsoft.com/office/drawing/2014/main" id="{84C879E9-761C-2BAC-742B-74EAB7AC14A2}"/>
              </a:ext>
            </a:extLst>
          </p:cNvPr>
          <p:cNvSpPr>
            <a:spLocks noGrp="1"/>
          </p:cNvSpPr>
          <p:nvPr>
            <p:ph idx="1"/>
          </p:nvPr>
        </p:nvSpPr>
        <p:spPr>
          <a:xfrm>
            <a:off x="1045028" y="3017522"/>
            <a:ext cx="9941319" cy="3124658"/>
          </a:xfrm>
        </p:spPr>
        <p:txBody>
          <a:bodyPr anchor="ctr">
            <a:normAutofit/>
          </a:bodyPr>
          <a:lstStyle/>
          <a:p>
            <a:pPr lvl="0"/>
            <a:r>
              <a:rPr lang="en-US" sz="2400" dirty="0"/>
              <a:t>Any employee in a Public Safety Plan </a:t>
            </a:r>
            <a:r>
              <a:rPr lang="en-US" sz="2400" u="sng" dirty="0"/>
              <a:t>cannot be enrolled concurrently </a:t>
            </a:r>
            <a:r>
              <a:rPr lang="en-US" sz="2400" dirty="0"/>
              <a:t>in any other NDPERS plan.</a:t>
            </a:r>
          </a:p>
          <a:p>
            <a:pPr lvl="0"/>
            <a:r>
              <a:rPr lang="en-US" sz="2400" dirty="0"/>
              <a:t>Normal Retirement age for all Public Safety plans is age 55. In order to meet IRS requirements for retirement prior to age 59 ½, termination must be </a:t>
            </a:r>
            <a:r>
              <a:rPr lang="en-US" sz="2400" i="1" dirty="0"/>
              <a:t>bona fide.</a:t>
            </a:r>
            <a:endParaRPr lang="en-US" sz="2400" dirty="0"/>
          </a:p>
          <a:p>
            <a:pPr lvl="0"/>
            <a:r>
              <a:rPr lang="en-US" sz="2400" dirty="0"/>
              <a:t>Not yet enrolled with Public Safety? Contact NDPERS!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27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BC9E35-85EC-435D-D267-AB9FEE45BF59}"/>
              </a:ext>
            </a:extLst>
          </p:cNvPr>
          <p:cNvSpPr>
            <a:spLocks noGrp="1"/>
          </p:cNvSpPr>
          <p:nvPr>
            <p:ph type="title"/>
          </p:nvPr>
        </p:nvSpPr>
        <p:spPr>
          <a:xfrm>
            <a:off x="838200" y="643467"/>
            <a:ext cx="2951205" cy="5571066"/>
          </a:xfrm>
        </p:spPr>
        <p:txBody>
          <a:bodyPr>
            <a:normAutofit/>
          </a:bodyPr>
          <a:lstStyle/>
          <a:p>
            <a:r>
              <a:rPr lang="en-US" dirty="0">
                <a:solidFill>
                  <a:srgbClr val="FFFFFF"/>
                </a:solidFill>
              </a:rPr>
              <a:t>Upcoming Rate Changes for 1/1/2026	</a:t>
            </a:r>
          </a:p>
        </p:txBody>
      </p:sp>
      <p:sp>
        <p:nvSpPr>
          <p:cNvPr id="24" name="Rectangle: Rounded Corners 23">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A2FA7405-B267-38C0-FAF8-00A5D89A528C}"/>
              </a:ext>
            </a:extLst>
          </p:cNvPr>
          <p:cNvGraphicFramePr>
            <a:graphicFrameLocks noGrp="1"/>
          </p:cNvGraphicFramePr>
          <p:nvPr>
            <p:ph idx="1"/>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548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E805-5CD6-C26C-A004-BD43C10DA82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DD334D-7113-84B0-00A4-75C8281AC860}"/>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Elected County Official Updates</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199854"/>
      </p:ext>
    </p:extLst>
  </p:cSld>
  <p:clrMapOvr>
    <a:masterClrMapping/>
  </p:clrMapOvr>
</p:sld>
</file>

<file path=ppt/theme/theme1.xml><?xml version="1.0" encoding="utf-8"?>
<a:theme xmlns:a="http://schemas.openxmlformats.org/drawingml/2006/main" name="Office Theme">
  <a:themeElements>
    <a:clrScheme name="Custom 4">
      <a:dk1>
        <a:srgbClr val="796E66"/>
      </a:dk1>
      <a:lt1>
        <a:sysClr val="window" lastClr="FFFFFF"/>
      </a:lt1>
      <a:dk2>
        <a:srgbClr val="4D4D4F"/>
      </a:dk2>
      <a:lt2>
        <a:srgbClr val="B6B0A2"/>
      </a:lt2>
      <a:accent1>
        <a:srgbClr val="0E406A"/>
      </a:accent1>
      <a:accent2>
        <a:srgbClr val="087482"/>
      </a:accent2>
      <a:accent3>
        <a:srgbClr val="D34727"/>
      </a:accent3>
      <a:accent4>
        <a:srgbClr val="FAA21B"/>
      </a:accent4>
      <a:accent5>
        <a:srgbClr val="709749"/>
      </a:accent5>
      <a:accent6>
        <a:srgbClr val="049FDA"/>
      </a:accent6>
      <a:hlink>
        <a:srgbClr val="049FDA"/>
      </a:hlink>
      <a:folHlink>
        <a:srgbClr val="A835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796E66"/>
      </a:dk1>
      <a:lt1>
        <a:sysClr val="window" lastClr="FFFFFF"/>
      </a:lt1>
      <a:dk2>
        <a:srgbClr val="4D4D4F"/>
      </a:dk2>
      <a:lt2>
        <a:srgbClr val="B6B0A2"/>
      </a:lt2>
      <a:accent1>
        <a:srgbClr val="0E406A"/>
      </a:accent1>
      <a:accent2>
        <a:srgbClr val="087482"/>
      </a:accent2>
      <a:accent3>
        <a:srgbClr val="D34727"/>
      </a:accent3>
      <a:accent4>
        <a:srgbClr val="FAA21B"/>
      </a:accent4>
      <a:accent5>
        <a:srgbClr val="709749"/>
      </a:accent5>
      <a:accent6>
        <a:srgbClr val="049FDA"/>
      </a:accent6>
      <a:hlink>
        <a:srgbClr val="049FDA"/>
      </a:hlink>
      <a:folHlink>
        <a:srgbClr val="A835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B9557D2D3794092DC530037E5F35F" ma:contentTypeVersion="16" ma:contentTypeDescription="Create a new document." ma:contentTypeScope="" ma:versionID="c22c6b330b028a57703887b9da0ddb1d">
  <xsd:schema xmlns:xsd="http://www.w3.org/2001/XMLSchema" xmlns:xs="http://www.w3.org/2001/XMLSchema" xmlns:p="http://schemas.microsoft.com/office/2006/metadata/properties" xmlns:ns1="http://schemas.microsoft.com/sharepoint/v3" xmlns:ns2="937aa978-baf1-4b84-96d6-3f76a27db00b" xmlns:ns3="6530e70b-6957-4f71-843f-7e6c6e456811" targetNamespace="http://schemas.microsoft.com/office/2006/metadata/properties" ma:root="true" ma:fieldsID="849f13979f9292013f24499a2b73f81f" ns1:_="" ns2:_="" ns3:_="">
    <xsd:import namespace="http://schemas.microsoft.com/sharepoint/v3"/>
    <xsd:import namespace="937aa978-baf1-4b84-96d6-3f76a27db00b"/>
    <xsd:import namespace="6530e70b-6957-4f71-843f-7e6c6e4568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7aa978-baf1-4b84-96d6-3f76a27db0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7f98150-7d40-44e1-893e-dd2ed4a5874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30e70b-6957-4f71-843f-7e6c6e45681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63f8999-d798-431d-91a7-44561efab2af}" ma:internalName="TaxCatchAll" ma:showField="CatchAllData" ma:web="6530e70b-6957-4f71-843f-7e6c6e4568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530e70b-6957-4f71-843f-7e6c6e456811" xsi:nil="true"/>
    <_ip_UnifiedCompliancePolicyProperties xmlns="http://schemas.microsoft.com/sharepoint/v3" xsi:nil="true"/>
    <lcf76f155ced4ddcb4097134ff3c332f xmlns="937aa978-baf1-4b84-96d6-3f76a27db0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5CB0CB-D789-4307-87A7-2BB18F371C3B}"/>
</file>

<file path=customXml/itemProps2.xml><?xml version="1.0" encoding="utf-8"?>
<ds:datastoreItem xmlns:ds="http://schemas.openxmlformats.org/officeDocument/2006/customXml" ds:itemID="{1E701B6E-A2A9-4CA6-8984-599F98B29D7E}"/>
</file>

<file path=customXml/itemProps3.xml><?xml version="1.0" encoding="utf-8"?>
<ds:datastoreItem xmlns:ds="http://schemas.openxmlformats.org/officeDocument/2006/customXml" ds:itemID="{2670FDB9-9B83-4821-941E-987C2BAC9979}"/>
</file>

<file path=docProps/app.xml><?xml version="1.0" encoding="utf-8"?>
<Properties xmlns="http://schemas.openxmlformats.org/officeDocument/2006/extended-properties" xmlns:vt="http://schemas.openxmlformats.org/officeDocument/2006/docPropsVTypes">
  <Template/>
  <TotalTime>25495</TotalTime>
  <Words>1202</Words>
  <Application>Microsoft Office PowerPoint</Application>
  <PresentationFormat>Widescreen</PresentationFormat>
  <Paragraphs>99</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Monotype Sorts</vt:lpstr>
      <vt:lpstr>Segoe UI Semibold</vt:lpstr>
      <vt:lpstr>Wingdings</vt:lpstr>
      <vt:lpstr>Office Theme</vt:lpstr>
      <vt:lpstr>1_Office Theme</vt:lpstr>
      <vt:lpstr>NDPERS Update</vt:lpstr>
      <vt:lpstr>Agenda</vt:lpstr>
      <vt:lpstr>Public Safety With vs. Public Safety Without</vt:lpstr>
      <vt:lpstr>What is considered “full time”?</vt:lpstr>
      <vt:lpstr>HB 1177 Correctional Officer Definition</vt:lpstr>
      <vt:lpstr>HB 1419 Dispatchers and EMS</vt:lpstr>
      <vt:lpstr>Additional Public Safety Information</vt:lpstr>
      <vt:lpstr>Upcoming Rate Changes for 1/1/2026 </vt:lpstr>
      <vt:lpstr>Elected County Official Updates</vt:lpstr>
      <vt:lpstr>Conflict Discovered – March 2025</vt:lpstr>
      <vt:lpstr>Authority to Resolve Conflict</vt:lpstr>
      <vt:lpstr>Conflict Resolution – May 13, 2025</vt:lpstr>
      <vt:lpstr>Policy #1 - Existing County Elected Officials Prior to May 13, 2025</vt:lpstr>
      <vt:lpstr>Retirees are subject to IRS 10% penalty when: </vt:lpstr>
      <vt:lpstr>Policy # 2 - New Elected County Officials  After May 13, 2025</vt:lpstr>
      <vt:lpstr>Mandatory Participation</vt:lpstr>
      <vt:lpstr>Optional Participation: Temp or Part-time </vt:lpstr>
      <vt:lpstr>Summary of Conflict Resolution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Aldinger, Marcy D.</dc:creator>
  <cp:lastModifiedBy>Anderson, MaryJo V.</cp:lastModifiedBy>
  <cp:revision>417</cp:revision>
  <cp:lastPrinted>2025-12-04T21:55:02Z</cp:lastPrinted>
  <dcterms:created xsi:type="dcterms:W3CDTF">2023-02-15T22:35:15Z</dcterms:created>
  <dcterms:modified xsi:type="dcterms:W3CDTF">2025-12-05T20:28:10Z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0x010100C5AB9557D2D3794092DC530037E5F35F</vt:lpwstr>
  </property>
</Properties>
</file>